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302" r:id="rId7"/>
    <p:sldId id="261" r:id="rId8"/>
    <p:sldId id="327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65" r:id="rId17"/>
    <p:sldId id="267" r:id="rId18"/>
    <p:sldId id="290" r:id="rId19"/>
    <p:sldId id="291" r:id="rId20"/>
    <p:sldId id="269" r:id="rId21"/>
    <p:sldId id="270" r:id="rId22"/>
    <p:sldId id="292" r:id="rId23"/>
    <p:sldId id="293" r:id="rId24"/>
    <p:sldId id="273" r:id="rId25"/>
    <p:sldId id="274" r:id="rId26"/>
    <p:sldId id="294" r:id="rId27"/>
    <p:sldId id="295" r:id="rId28"/>
    <p:sldId id="276" r:id="rId29"/>
    <p:sldId id="277" r:id="rId30"/>
    <p:sldId id="278" r:id="rId31"/>
    <p:sldId id="296" r:id="rId32"/>
    <p:sldId id="297" r:id="rId33"/>
    <p:sldId id="305" r:id="rId34"/>
    <p:sldId id="298" r:id="rId35"/>
    <p:sldId id="299" r:id="rId36"/>
    <p:sldId id="300" r:id="rId37"/>
    <p:sldId id="353" r:id="rId38"/>
    <p:sldId id="355" r:id="rId39"/>
    <p:sldId id="356" r:id="rId40"/>
    <p:sldId id="328" r:id="rId41"/>
    <p:sldId id="329" r:id="rId42"/>
    <p:sldId id="330" r:id="rId43"/>
    <p:sldId id="331" r:id="rId44"/>
    <p:sldId id="332" r:id="rId45"/>
    <p:sldId id="345" r:id="rId46"/>
    <p:sldId id="333" r:id="rId47"/>
    <p:sldId id="334" r:id="rId48"/>
    <p:sldId id="335" r:id="rId49"/>
    <p:sldId id="336" r:id="rId50"/>
    <p:sldId id="337" r:id="rId51"/>
    <p:sldId id="338" r:id="rId52"/>
    <p:sldId id="340" r:id="rId53"/>
    <p:sldId id="339" r:id="rId54"/>
    <p:sldId id="341" r:id="rId55"/>
    <p:sldId id="342" r:id="rId56"/>
    <p:sldId id="343" r:id="rId57"/>
    <p:sldId id="344" r:id="rId58"/>
    <p:sldId id="346" r:id="rId59"/>
    <p:sldId id="347" r:id="rId60"/>
    <p:sldId id="348" r:id="rId61"/>
    <p:sldId id="349" r:id="rId62"/>
    <p:sldId id="350" r:id="rId63"/>
    <p:sldId id="351" r:id="rId64"/>
    <p:sldId id="352" r:id="rId65"/>
    <p:sldId id="354" r:id="rId66"/>
    <p:sldId id="303" r:id="rId67"/>
    <p:sldId id="301" r:id="rId6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110" d="100"/>
          <a:sy n="110" d="100"/>
        </p:scale>
        <p:origin x="164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BF2A37-E61D-4805-B110-225129E30291}" type="datetimeFigureOut">
              <a:rPr lang="pl-PL" smtClean="0"/>
              <a:pPr/>
              <a:t>2017-09-11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5653255-CC2D-4AA1-AEC8-EDC38B25A3F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2" name="Prostokąt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Prostokąt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Prostokąt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Prostokąt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Prostokąt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56" name="Prostokąt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Prostokąt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Prostokąt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Prostokąt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spd="med" advTm="8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BF2A37-E61D-4805-B110-225129E30291}" type="datetimeFigureOut">
              <a:rPr lang="pl-PL" smtClean="0"/>
              <a:pPr/>
              <a:t>2017-09-11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5653255-CC2D-4AA1-AEC8-EDC38B25A3F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8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BF2A37-E61D-4805-B110-225129E30291}" type="datetimeFigureOut">
              <a:rPr lang="pl-PL" smtClean="0"/>
              <a:pPr/>
              <a:t>2017-09-11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5653255-CC2D-4AA1-AEC8-EDC38B25A3F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8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BF2A37-E61D-4805-B110-225129E30291}" type="datetimeFigureOut">
              <a:rPr lang="pl-PL" smtClean="0"/>
              <a:pPr/>
              <a:t>2017-09-11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5653255-CC2D-4AA1-AEC8-EDC38B25A3F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8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olny kształt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Dowolny kształt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Dowolny kształt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Dowolny kształt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Dowolny kształt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Dowolny kształt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Dowolny kształt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Dowolny kształt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Dowolny kształt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Dowolny kształt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Dowolny kształt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Dowolny kształt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Dowolny kształt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Dowolny kształt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Dowolny kształt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BF2A37-E61D-4805-B110-225129E30291}" type="datetimeFigureOut">
              <a:rPr lang="pl-PL" smtClean="0"/>
              <a:pPr/>
              <a:t>2017-09-11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5653255-CC2D-4AA1-AEC8-EDC38B25A3F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Prostokąt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Prostokąt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rostokąt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Prostokąt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spd="med" advTm="8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BF2A37-E61D-4805-B110-225129E30291}" type="datetimeFigureOut">
              <a:rPr lang="pl-PL" smtClean="0"/>
              <a:pPr/>
              <a:t>2017-09-11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5653255-CC2D-4AA1-AEC8-EDC38B25A3F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8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rostokąt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BF2A37-E61D-4805-B110-225129E30291}" type="datetimeFigureOut">
              <a:rPr lang="pl-PL" smtClean="0"/>
              <a:pPr/>
              <a:t>2017-09-11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5653255-CC2D-4AA1-AEC8-EDC38B25A3F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6" name="Prostokąt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Prostokąt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Prostokąt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Prostokąt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Prostokąt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Prostokąt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Prostokąt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Prostokąt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Prostokąt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spd="med" advTm="8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BF2A37-E61D-4805-B110-225129E30291}" type="datetimeFigureOut">
              <a:rPr lang="pl-PL" smtClean="0"/>
              <a:pPr/>
              <a:t>2017-09-11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5653255-CC2D-4AA1-AEC8-EDC38B25A3F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8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BF2A37-E61D-4805-B110-225129E30291}" type="datetimeFigureOut">
              <a:rPr lang="pl-PL" smtClean="0"/>
              <a:pPr/>
              <a:t>2017-09-11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5653255-CC2D-4AA1-AEC8-EDC38B25A3F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8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BF2A37-E61D-4805-B110-225129E30291}" type="datetimeFigureOut">
              <a:rPr lang="pl-PL" smtClean="0"/>
              <a:pPr/>
              <a:t>2017-09-11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5653255-CC2D-4AA1-AEC8-EDC38B25A3F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8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Łącznik prosty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upa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Łącznik prosty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Łącznik prosty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Łącznik prosty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ytuł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grpSp>
        <p:nvGrpSpPr>
          <p:cNvPr id="14" name="Grupa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Łącznik prosty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Łącznik prosty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Łącznik prosty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a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Łącznik prosty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Łącznik prosty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Łącznik prosty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D5BF2A37-E61D-4805-B110-225129E30291}" type="datetimeFigureOut">
              <a:rPr lang="pl-PL" smtClean="0"/>
              <a:pPr/>
              <a:t>2017-09-11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55653255-CC2D-4AA1-AEC8-EDC38B25A3F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8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Prostokąt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rostokąt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Prostokąt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Prostokąt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Prostokąt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Prostokąt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pl-PL" dirty="0" smtClean="0"/>
              <a:t>Kliknij, aby edytować styl</a:t>
            </a:r>
            <a:endParaRPr kumimoji="0" lang="en-US" dirty="0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D5BF2A37-E61D-4805-B110-225129E30291}" type="datetimeFigureOut">
              <a:rPr lang="pl-PL" smtClean="0"/>
              <a:pPr/>
              <a:t>2017-09-11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55653255-CC2D-4AA1-AEC8-EDC38B25A3FE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 advTm="8000">
    <p:dissolve/>
  </p:transition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pl-PL" dirty="0" smtClean="0"/>
              <a:t>Suzuki </a:t>
            </a:r>
            <a:r>
              <a:rPr lang="pl-PL" smtClean="0"/>
              <a:t>gladius</a:t>
            </a:r>
            <a:r>
              <a:rPr lang="pl-PL" dirty="0" smtClean="0"/>
              <a:t> </a:t>
            </a:r>
            <a:r>
              <a:rPr lang="pl-PL" dirty="0" smtClean="0"/>
              <a:t>kat. A2/a</a:t>
            </a: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SUZUKI SV kat. a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ln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r>
              <a:rPr lang="pl-PL" dirty="0" smtClean="0"/>
              <a:t>Egzamin praktyczny </a:t>
            </a:r>
            <a:endParaRPr lang="pl-PL" dirty="0"/>
          </a:p>
        </p:txBody>
      </p:sp>
    </p:spTree>
  </p:cSld>
  <p:clrMapOvr>
    <a:masterClrMapping/>
  </p:clrMapOvr>
  <p:transition spd="med" advTm="800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 smtClean="0"/>
              <a:t>Okienko kontrolne poziomu oleju</a:t>
            </a:r>
            <a:endParaRPr lang="pl-PL" sz="2800" dirty="0"/>
          </a:p>
        </p:txBody>
      </p:sp>
      <p:pic>
        <p:nvPicPr>
          <p:cNvPr id="4" name="Symbol zastępczy zawartości 3" descr="P30207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1772816"/>
            <a:ext cx="6096000" cy="4572000"/>
          </a:xfrm>
        </p:spPr>
      </p:pic>
    </p:spTree>
  </p:cSld>
  <p:clrMapOvr>
    <a:masterClrMapping/>
  </p:clrMapOvr>
  <p:transition spd="med" advTm="8000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 smtClean="0"/>
              <a:t>Poziom płynu chłodzącego (SUZUKI GLADIUS)</a:t>
            </a:r>
            <a:endParaRPr lang="pl-PL" sz="2800" dirty="0"/>
          </a:p>
        </p:txBody>
      </p:sp>
      <p:pic>
        <p:nvPicPr>
          <p:cNvPr id="4" name="Symbol zastępczy zawartości 3" descr="P30207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2600" y="1784350"/>
            <a:ext cx="6096000" cy="4572000"/>
          </a:xfrm>
        </p:spPr>
      </p:pic>
    </p:spTree>
  </p:cSld>
  <p:clrMapOvr>
    <a:masterClrMapping/>
  </p:clrMapOvr>
  <p:transition spd="med" advTm="8000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 smtClean="0"/>
              <a:t>Zbiornik wyrównawczy płynu chłodzącego z oznaczeniami</a:t>
            </a:r>
            <a:endParaRPr lang="pl-PL" sz="2800" dirty="0"/>
          </a:p>
        </p:txBody>
      </p:sp>
      <p:pic>
        <p:nvPicPr>
          <p:cNvPr id="4" name="Symbol zastępczy zawartości 3" descr="P30207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2600" y="1784350"/>
            <a:ext cx="6096000" cy="4572000"/>
          </a:xfrm>
        </p:spPr>
      </p:pic>
    </p:spTree>
  </p:cSld>
  <p:clrMapOvr>
    <a:masterClrMapping/>
  </p:clrMapOvr>
  <p:transition spd="med" advTm="8000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 smtClean="0"/>
              <a:t>Poziom płynu hamulcowego - przód   (SUZUKI GLADIUS) </a:t>
            </a:r>
            <a:endParaRPr lang="pl-PL" sz="2800" dirty="0"/>
          </a:p>
        </p:txBody>
      </p:sp>
      <p:pic>
        <p:nvPicPr>
          <p:cNvPr id="4" name="Symbol zastępczy zawartości 3" descr="P30207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2600" y="1784350"/>
            <a:ext cx="6096000" cy="4572000"/>
          </a:xfrm>
        </p:spPr>
      </p:pic>
    </p:spTree>
  </p:cSld>
  <p:clrMapOvr>
    <a:masterClrMapping/>
  </p:clrMapOvr>
  <p:transition spd="med" advTm="8000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 smtClean="0"/>
              <a:t>Poziom płynu hamulcowego – tył</a:t>
            </a:r>
            <a:br>
              <a:rPr lang="pl-PL" sz="2800" dirty="0" smtClean="0"/>
            </a:br>
            <a:r>
              <a:rPr lang="pl-PL" sz="2800" dirty="0" smtClean="0"/>
              <a:t>(SUZUKI GLADIUS)</a:t>
            </a:r>
            <a:endParaRPr lang="pl-PL" sz="2800" dirty="0"/>
          </a:p>
        </p:txBody>
      </p:sp>
      <p:pic>
        <p:nvPicPr>
          <p:cNvPr id="4" name="Symbol zastępczy zawartości 3" descr="P30207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2600" y="1784350"/>
            <a:ext cx="6096000" cy="4572000"/>
          </a:xfrm>
        </p:spPr>
      </p:pic>
    </p:spTree>
  </p:cSld>
  <p:clrMapOvr>
    <a:masterClrMapping/>
  </p:clrMapOvr>
  <p:transition spd="med" advTm="8000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 smtClean="0"/>
              <a:t>Zbiornik płynu hamulcowego koła tylnego z oznaczeniami  </a:t>
            </a:r>
            <a:endParaRPr lang="pl-PL" sz="2800" dirty="0"/>
          </a:p>
        </p:txBody>
      </p:sp>
      <p:pic>
        <p:nvPicPr>
          <p:cNvPr id="4" name="Symbol zastępczy zawartości 3" descr="P30407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2600" y="1784350"/>
            <a:ext cx="6096000" cy="4572000"/>
          </a:xfrm>
        </p:spPr>
      </p:pic>
    </p:spTree>
  </p:cSld>
  <p:clrMapOvr>
    <a:masterClrMapping/>
  </p:clrMapOvr>
  <p:transition spd="med" advTm="8000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 smtClean="0"/>
              <a:t>Działanie sygnału dźwiękowego</a:t>
            </a:r>
            <a:br>
              <a:rPr lang="pl-PL" sz="2800" dirty="0" smtClean="0"/>
            </a:br>
            <a:r>
              <a:rPr lang="pl-PL" sz="2800" dirty="0" smtClean="0"/>
              <a:t>(SUZUKI GLADIUS)</a:t>
            </a:r>
            <a:endParaRPr lang="pl-PL" sz="2800" dirty="0"/>
          </a:p>
        </p:txBody>
      </p:sp>
      <p:pic>
        <p:nvPicPr>
          <p:cNvPr id="4" name="Symbol zastępczy zawartości 3" descr="P30207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2600" y="1784350"/>
            <a:ext cx="6096000" cy="4572000"/>
          </a:xfrm>
        </p:spPr>
      </p:pic>
    </p:spTree>
  </p:cSld>
  <p:clrMapOvr>
    <a:masterClrMapping/>
  </p:clrMapOvr>
  <p:transition spd="med" advTm="8000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 smtClean="0"/>
              <a:t>Działanie świateł pozycyjnych</a:t>
            </a:r>
            <a:br>
              <a:rPr lang="pl-PL" sz="2800" dirty="0" smtClean="0"/>
            </a:br>
            <a:r>
              <a:rPr lang="pl-PL" sz="2800" dirty="0" smtClean="0"/>
              <a:t>(SUZUKI GLADIUS)</a:t>
            </a:r>
            <a:endParaRPr lang="pl-PL" sz="28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pl-PL" sz="2400" dirty="0" smtClean="0">
                <a:solidFill>
                  <a:srgbClr val="FF0000"/>
                </a:solidFill>
              </a:rPr>
              <a:t>Światła pozycyjne włączają się automatycznie po włączeniu zapłonu ( należy przekręcić klucz w stacyjce w położenie  „ ON „)</a:t>
            </a:r>
          </a:p>
        </p:txBody>
      </p:sp>
      <p:pic>
        <p:nvPicPr>
          <p:cNvPr id="5" name="Symbol zastępczy zawartości 4" descr="P302075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429000" y="1663700"/>
            <a:ext cx="5486400" cy="4114800"/>
          </a:xfrm>
        </p:spPr>
      </p:pic>
    </p:spTree>
  </p:cSld>
  <p:clrMapOvr>
    <a:masterClrMapping/>
  </p:clrMapOvr>
  <p:transition spd="med" advTm="8000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 smtClean="0"/>
              <a:t>Światło pozycyjne - przód</a:t>
            </a:r>
            <a:br>
              <a:rPr lang="pl-PL" sz="2800" dirty="0" smtClean="0"/>
            </a:br>
            <a:r>
              <a:rPr lang="pl-PL" sz="2800" dirty="0" smtClean="0"/>
              <a:t>(SUZUKI GLADIUS)</a:t>
            </a:r>
            <a:endParaRPr lang="pl-PL" sz="2800" dirty="0"/>
          </a:p>
        </p:txBody>
      </p:sp>
      <p:pic>
        <p:nvPicPr>
          <p:cNvPr id="4" name="Symbol zastępczy zawartości 3" descr="P30207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2600" y="1784350"/>
            <a:ext cx="6096000" cy="4572000"/>
          </a:xfrm>
        </p:spPr>
      </p:pic>
    </p:spTree>
  </p:cSld>
  <p:clrMapOvr>
    <a:masterClrMapping/>
  </p:clrMapOvr>
  <p:transition spd="med" advTm="8000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 smtClean="0"/>
              <a:t>Światło pozycyjne - tył</a:t>
            </a:r>
            <a:br>
              <a:rPr lang="pl-PL" sz="2800" dirty="0" smtClean="0"/>
            </a:br>
            <a:r>
              <a:rPr lang="pl-PL" sz="2800" dirty="0" smtClean="0"/>
              <a:t>(SUZUKI GLADIUS)</a:t>
            </a:r>
            <a:endParaRPr lang="pl-PL" sz="2800" dirty="0"/>
          </a:p>
        </p:txBody>
      </p:sp>
      <p:pic>
        <p:nvPicPr>
          <p:cNvPr id="4" name="Symbol zastępczy zawartości 3" descr="P30207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2600" y="1784350"/>
            <a:ext cx="6096000" cy="4572000"/>
          </a:xfrm>
        </p:spPr>
      </p:pic>
    </p:spTree>
  </p:cSld>
  <p:clrMapOvr>
    <a:masterClrMapping/>
  </p:clrMapOvr>
  <p:transition spd="med" advTm="8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3600" dirty="0"/>
              <a:t>WARUNKIEM PRZEPROWADZENIA EGZAMINU PAŃSTWOWEGO JEST ZAPEWNIENIE PRZEZ OSOBĘ EGZAMINOWANĄ W ZAKRESIE PRAWA JAZDY KAT. AM,A1,A2, LUB A ODPOWIEDNIEGO STROJU OCHRONNEGO W POSTACI:</a:t>
            </a:r>
          </a:p>
        </p:txBody>
      </p:sp>
    </p:spTree>
  </p:cSld>
  <p:clrMapOvr>
    <a:masterClrMapping/>
  </p:clrMapOvr>
  <p:transition spd="med" advTm="8000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 smtClean="0"/>
              <a:t>Działanie świateł mijania</a:t>
            </a:r>
            <a:br>
              <a:rPr lang="pl-PL" sz="2800" dirty="0" smtClean="0"/>
            </a:br>
            <a:r>
              <a:rPr lang="pl-PL" sz="2800" dirty="0" smtClean="0"/>
              <a:t>(SUZUKI GLADIUS)</a:t>
            </a:r>
            <a:endParaRPr lang="pl-PL" sz="28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endParaRPr lang="pl-PL" sz="2400" dirty="0" smtClean="0">
              <a:solidFill>
                <a:srgbClr val="C00000"/>
              </a:solidFill>
            </a:endParaRPr>
          </a:p>
          <a:p>
            <a:r>
              <a:rPr lang="pl-PL" sz="2400" dirty="0" smtClean="0">
                <a:solidFill>
                  <a:srgbClr val="FF0000"/>
                </a:solidFill>
              </a:rPr>
              <a:t>Światło mijania włączają się automatycznie po włączeniu zapłonu ( należy przekręcić klucz w stacyjce w położenie  „ ON „)</a:t>
            </a:r>
          </a:p>
          <a:p>
            <a:endParaRPr lang="pl-PL" sz="2400" dirty="0">
              <a:solidFill>
                <a:srgbClr val="C00000"/>
              </a:solidFill>
            </a:endParaRPr>
          </a:p>
        </p:txBody>
      </p:sp>
      <p:pic>
        <p:nvPicPr>
          <p:cNvPr id="5" name="Symbol zastępczy zawartości 4" descr="P302075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429000" y="1663700"/>
            <a:ext cx="5486400" cy="4114800"/>
          </a:xfrm>
        </p:spPr>
      </p:pic>
    </p:spTree>
  </p:cSld>
  <p:clrMapOvr>
    <a:masterClrMapping/>
  </p:clrMapOvr>
  <p:transition spd="med" advTm="8000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 smtClean="0"/>
              <a:t>Światła mijania</a:t>
            </a:r>
            <a:br>
              <a:rPr lang="pl-PL" sz="2800" dirty="0" smtClean="0"/>
            </a:br>
            <a:r>
              <a:rPr lang="pl-PL" sz="2800" dirty="0" smtClean="0"/>
              <a:t>(SUZUKI GLADIUS)</a:t>
            </a:r>
            <a:endParaRPr lang="pl-PL" sz="2800" dirty="0"/>
          </a:p>
        </p:txBody>
      </p:sp>
      <p:pic>
        <p:nvPicPr>
          <p:cNvPr id="4" name="Symbol zastępczy zawartości 3" descr="P30207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2600" y="1784350"/>
            <a:ext cx="6096000" cy="4572000"/>
          </a:xfrm>
        </p:spPr>
      </p:pic>
    </p:spTree>
  </p:cSld>
  <p:clrMapOvr>
    <a:masterClrMapping/>
  </p:clrMapOvr>
  <p:transition spd="med" advTm="8000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 smtClean="0"/>
              <a:t>Działanie świateł drogowych</a:t>
            </a:r>
            <a:br>
              <a:rPr lang="pl-PL" sz="2800" dirty="0" smtClean="0"/>
            </a:br>
            <a:r>
              <a:rPr lang="pl-PL" sz="2800" dirty="0" smtClean="0"/>
              <a:t>(SUZUKI GLADIUS)</a:t>
            </a:r>
            <a:endParaRPr lang="pl-PL" sz="28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pl-PL" sz="2400" dirty="0" smtClean="0">
                <a:solidFill>
                  <a:srgbClr val="FF0000"/>
                </a:solidFill>
              </a:rPr>
              <a:t>Należy przekręcić klucz w stacyjce w położenie </a:t>
            </a:r>
          </a:p>
          <a:p>
            <a:r>
              <a:rPr lang="pl-PL" sz="2400" dirty="0" smtClean="0">
                <a:solidFill>
                  <a:srgbClr val="FF0000"/>
                </a:solidFill>
              </a:rPr>
              <a:t>„ ON „</a:t>
            </a:r>
            <a:endParaRPr lang="pl-PL" sz="2400" dirty="0">
              <a:solidFill>
                <a:srgbClr val="FF0000"/>
              </a:solidFill>
            </a:endParaRPr>
          </a:p>
        </p:txBody>
      </p:sp>
      <p:pic>
        <p:nvPicPr>
          <p:cNvPr id="5" name="Symbol zastępczy zawartości 4" descr="P302075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429000" y="1663700"/>
            <a:ext cx="5486400" cy="4114800"/>
          </a:xfrm>
        </p:spPr>
      </p:pic>
    </p:spTree>
  </p:cSld>
  <p:clrMapOvr>
    <a:masterClrMapping/>
  </p:clrMapOvr>
  <p:transition spd="med" advTm="8000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 smtClean="0"/>
              <a:t>Przełącznik świateł</a:t>
            </a:r>
            <a:br>
              <a:rPr lang="pl-PL" sz="2800" dirty="0" smtClean="0"/>
            </a:br>
            <a:r>
              <a:rPr lang="pl-PL" sz="2800" dirty="0" smtClean="0"/>
              <a:t>(SUZUKI GLADIUS)</a:t>
            </a:r>
            <a:endParaRPr lang="pl-PL" sz="28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pl-PL" sz="2400" dirty="0" smtClean="0">
                <a:solidFill>
                  <a:srgbClr val="FF0000"/>
                </a:solidFill>
              </a:rPr>
              <a:t>Należy nacisnąć górną część przełącznika aby włączyć światła drogowe ( po ich włączeniu zaświeci się niebieska kontrolka )</a:t>
            </a:r>
          </a:p>
          <a:p>
            <a:endParaRPr lang="pl-PL" sz="2400" dirty="0">
              <a:solidFill>
                <a:srgbClr val="FF0000"/>
              </a:solidFill>
            </a:endParaRPr>
          </a:p>
        </p:txBody>
      </p:sp>
      <p:pic>
        <p:nvPicPr>
          <p:cNvPr id="5" name="Symbol zastępczy zawartości 4" descr="P302077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429000" y="1663700"/>
            <a:ext cx="5486400" cy="4114800"/>
          </a:xfrm>
        </p:spPr>
      </p:pic>
    </p:spTree>
  </p:cSld>
  <p:clrMapOvr>
    <a:masterClrMapping/>
  </p:clrMapOvr>
  <p:transition spd="med" advTm="8000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 smtClean="0"/>
              <a:t>Światło drogowe</a:t>
            </a:r>
            <a:br>
              <a:rPr lang="pl-PL" sz="2800" dirty="0" smtClean="0"/>
            </a:br>
            <a:r>
              <a:rPr lang="pl-PL" sz="2800" dirty="0" smtClean="0"/>
              <a:t>(SUZUKI GLADIUS)</a:t>
            </a:r>
            <a:endParaRPr lang="pl-PL" sz="2800" dirty="0"/>
          </a:p>
        </p:txBody>
      </p:sp>
      <p:pic>
        <p:nvPicPr>
          <p:cNvPr id="4" name="Symbol zastępczy zawartości 3" descr="P30207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2600" y="1784350"/>
            <a:ext cx="6096000" cy="4572000"/>
          </a:xfrm>
        </p:spPr>
      </p:pic>
    </p:spTree>
  </p:cSld>
  <p:clrMapOvr>
    <a:masterClrMapping/>
  </p:clrMapOvr>
  <p:transition spd="med" advTm="8000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 smtClean="0"/>
              <a:t>Działanie świateł hamowania „ STOP „</a:t>
            </a:r>
            <a:br>
              <a:rPr lang="pl-PL" sz="2800" dirty="0" smtClean="0"/>
            </a:br>
            <a:r>
              <a:rPr lang="pl-PL" sz="2800" dirty="0" smtClean="0"/>
              <a:t>(SUZUKI GLADIUS)</a:t>
            </a:r>
            <a:endParaRPr lang="pl-PL" sz="28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pl-PL" sz="2400" dirty="0" smtClean="0">
                <a:solidFill>
                  <a:srgbClr val="FF0000"/>
                </a:solidFill>
              </a:rPr>
              <a:t>Należy przekręcić klucz w stacyjce w położenie </a:t>
            </a:r>
          </a:p>
          <a:p>
            <a:r>
              <a:rPr lang="pl-PL" sz="2400" dirty="0" smtClean="0">
                <a:solidFill>
                  <a:srgbClr val="FF0000"/>
                </a:solidFill>
              </a:rPr>
              <a:t>„ ON „</a:t>
            </a:r>
            <a:endParaRPr lang="pl-PL" sz="2400" dirty="0" smtClean="0">
              <a:solidFill>
                <a:srgbClr val="C00000"/>
              </a:solidFill>
            </a:endParaRPr>
          </a:p>
          <a:p>
            <a:r>
              <a:rPr lang="pl-PL" sz="2400" dirty="0" smtClean="0">
                <a:solidFill>
                  <a:srgbClr val="FF0000"/>
                </a:solidFill>
              </a:rPr>
              <a:t>Należy nacisnąć dźwignię hamulca przedniego.</a:t>
            </a:r>
          </a:p>
          <a:p>
            <a:r>
              <a:rPr lang="pl-PL" sz="2400" dirty="0" smtClean="0">
                <a:solidFill>
                  <a:srgbClr val="FF0000"/>
                </a:solidFill>
              </a:rPr>
              <a:t>Należy nacisnąć dźwignię hamulca tylnego.</a:t>
            </a:r>
          </a:p>
        </p:txBody>
      </p:sp>
      <p:pic>
        <p:nvPicPr>
          <p:cNvPr id="5" name="Symbol zastępczy zawartości 4" descr="P302075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429000" y="1714488"/>
            <a:ext cx="5486400" cy="4114800"/>
          </a:xfrm>
        </p:spPr>
      </p:pic>
    </p:spTree>
  </p:cSld>
  <p:clrMapOvr>
    <a:masterClrMapping/>
  </p:clrMapOvr>
  <p:transition spd="med" advTm="8000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7584" y="476672"/>
            <a:ext cx="7772400" cy="914400"/>
          </a:xfrm>
        </p:spPr>
        <p:txBody>
          <a:bodyPr/>
          <a:lstStyle/>
          <a:p>
            <a:pPr algn="ctr"/>
            <a:r>
              <a:rPr lang="pl-PL" sz="2800" dirty="0" smtClean="0"/>
              <a:t>Umiejscowienie dźwigni hamulca koła przedniego</a:t>
            </a:r>
            <a:endParaRPr lang="pl-PL" sz="2800" dirty="0"/>
          </a:p>
        </p:txBody>
      </p:sp>
      <p:pic>
        <p:nvPicPr>
          <p:cNvPr id="4" name="Symbol zastępczy zawartości 3" descr="P30207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2600" y="1784350"/>
            <a:ext cx="6096000" cy="4572000"/>
          </a:xfrm>
        </p:spPr>
      </p:pic>
    </p:spTree>
  </p:cSld>
  <p:clrMapOvr>
    <a:masterClrMapping/>
  </p:clrMapOvr>
  <p:transition spd="med" advTm="8000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 smtClean="0"/>
              <a:t>Umiejscowienie dźwigni hamulca koła tylnego</a:t>
            </a:r>
            <a:endParaRPr lang="pl-PL" sz="2800" dirty="0"/>
          </a:p>
        </p:txBody>
      </p:sp>
      <p:pic>
        <p:nvPicPr>
          <p:cNvPr id="4" name="Symbol zastępczy zawartości 3" descr="P30207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2600" y="1784350"/>
            <a:ext cx="6096000" cy="4572000"/>
          </a:xfrm>
        </p:spPr>
      </p:pic>
    </p:spTree>
  </p:cSld>
  <p:clrMapOvr>
    <a:masterClrMapping/>
  </p:clrMapOvr>
  <p:transition spd="med" advTm="8000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 smtClean="0"/>
              <a:t>Światło „ STOP „</a:t>
            </a:r>
            <a:br>
              <a:rPr lang="pl-PL" sz="2800" dirty="0" smtClean="0"/>
            </a:br>
            <a:r>
              <a:rPr lang="pl-PL" sz="2800" dirty="0" smtClean="0"/>
              <a:t>(SUZUKI GLADIUS)</a:t>
            </a:r>
            <a:endParaRPr lang="pl-PL" sz="2800" dirty="0"/>
          </a:p>
        </p:txBody>
      </p:sp>
      <p:pic>
        <p:nvPicPr>
          <p:cNvPr id="4" name="Symbol zastępczy zawartości 3" descr="P30207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2600" y="1784350"/>
            <a:ext cx="6096000" cy="4572000"/>
          </a:xfrm>
        </p:spPr>
      </p:pic>
    </p:spTree>
  </p:cSld>
  <p:clrMapOvr>
    <a:masterClrMapping/>
  </p:clrMapOvr>
  <p:transition spd="med" advTm="8000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 smtClean="0"/>
              <a:t>Działanie świateł kierunkowskazów</a:t>
            </a:r>
            <a:br>
              <a:rPr lang="pl-PL" sz="2800" dirty="0" smtClean="0"/>
            </a:br>
            <a:r>
              <a:rPr lang="pl-PL" sz="2800" dirty="0" smtClean="0"/>
              <a:t>(SUZUKI GLADIUS)</a:t>
            </a:r>
            <a:endParaRPr lang="pl-PL" sz="28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pl-PL" sz="2400" dirty="0" smtClean="0">
                <a:solidFill>
                  <a:srgbClr val="FF0000"/>
                </a:solidFill>
              </a:rPr>
              <a:t>Należy przekręcić klucz w stacyjce w położenie </a:t>
            </a:r>
          </a:p>
          <a:p>
            <a:r>
              <a:rPr lang="pl-PL" sz="2400" dirty="0" smtClean="0">
                <a:solidFill>
                  <a:srgbClr val="FF0000"/>
                </a:solidFill>
              </a:rPr>
              <a:t>„ ON „</a:t>
            </a:r>
          </a:p>
        </p:txBody>
      </p:sp>
      <p:pic>
        <p:nvPicPr>
          <p:cNvPr id="5" name="Symbol zastępczy zawartości 4" descr="P302075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429000" y="1643050"/>
            <a:ext cx="5486400" cy="4114800"/>
          </a:xfrm>
        </p:spPr>
      </p:pic>
    </p:spTree>
  </p:cSld>
  <p:clrMapOvr>
    <a:masterClrMapping/>
  </p:clrMapOvr>
  <p:transition spd="med" advTm="8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/>
              <a:t>Obuwia pełnego, zakrywającego stopę, wiązanego lub zapinanego na klamry, rzepy lub zatrzaski lub obuwia typu </a:t>
            </a:r>
            <a:r>
              <a:rPr lang="pl-PL" sz="2400" dirty="0" smtClean="0"/>
              <a:t>motocyklowego</a:t>
            </a:r>
            <a:endParaRPr lang="pl-PL" sz="2400" dirty="0"/>
          </a:p>
        </p:txBody>
      </p:sp>
      <p:pic>
        <p:nvPicPr>
          <p:cNvPr id="6" name="Symbol zastępczy zawartości 5" descr="P30207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2600" y="1784350"/>
            <a:ext cx="6096000" cy="4572000"/>
          </a:xfrm>
        </p:spPr>
      </p:pic>
    </p:spTree>
  </p:cSld>
  <p:clrMapOvr>
    <a:masterClrMapping/>
  </p:clrMapOvr>
  <p:transition spd="med" advTm="8000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 smtClean="0"/>
              <a:t>Kierunkowskazy</a:t>
            </a:r>
            <a:br>
              <a:rPr lang="pl-PL" sz="2800" dirty="0" smtClean="0"/>
            </a:br>
            <a:r>
              <a:rPr lang="pl-PL" sz="2800" dirty="0" smtClean="0"/>
              <a:t>(SUZUKI GLADIUS)</a:t>
            </a:r>
            <a:endParaRPr lang="pl-PL" sz="28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pl-PL" sz="2400" dirty="0" smtClean="0">
                <a:solidFill>
                  <a:srgbClr val="FF0000"/>
                </a:solidFill>
              </a:rPr>
              <a:t>Przesuwamy przełącznik kierunkowskazów w odpowiednim kierunku      (w prawo bądź w lewo ).</a:t>
            </a:r>
          </a:p>
          <a:p>
            <a:r>
              <a:rPr lang="pl-PL" sz="2400" dirty="0" smtClean="0">
                <a:solidFill>
                  <a:srgbClr val="FF0000"/>
                </a:solidFill>
              </a:rPr>
              <a:t>Wyłączenie kierunkowskazów następuje przez wciśnięcie przełącznika</a:t>
            </a:r>
            <a:r>
              <a:rPr lang="pl-PL" dirty="0" smtClean="0">
                <a:solidFill>
                  <a:srgbClr val="FF0000"/>
                </a:solidFill>
              </a:rPr>
              <a:t>.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5" name="Symbol zastępczy zawartości 4" descr="P302074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429000" y="1663700"/>
            <a:ext cx="5486400" cy="4114800"/>
          </a:xfrm>
        </p:spPr>
      </p:pic>
    </p:spTree>
  </p:cSld>
  <p:clrMapOvr>
    <a:masterClrMapping/>
  </p:clrMapOvr>
  <p:transition spd="med" advTm="8000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 smtClean="0"/>
              <a:t>Kierunkowskazy-przód</a:t>
            </a:r>
            <a:br>
              <a:rPr lang="pl-PL" sz="2800" dirty="0" smtClean="0"/>
            </a:br>
            <a:r>
              <a:rPr lang="pl-PL" sz="2800" dirty="0" smtClean="0"/>
              <a:t>(SUZUKI GLADIUS)</a:t>
            </a:r>
            <a:endParaRPr lang="pl-PL" sz="2800" dirty="0"/>
          </a:p>
        </p:txBody>
      </p:sp>
      <p:pic>
        <p:nvPicPr>
          <p:cNvPr id="4" name="Symbol zastępczy zawartości 3" descr="P30207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2600" y="1784350"/>
            <a:ext cx="6096000" cy="4572000"/>
          </a:xfrm>
        </p:spPr>
      </p:pic>
    </p:spTree>
  </p:cSld>
  <p:clrMapOvr>
    <a:masterClrMapping/>
  </p:clrMapOvr>
  <p:transition spd="med" advTm="8000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 smtClean="0"/>
              <a:t>Kierunkowskazy-tył</a:t>
            </a:r>
            <a:br>
              <a:rPr lang="pl-PL" sz="2800" dirty="0" smtClean="0"/>
            </a:br>
            <a:r>
              <a:rPr lang="pl-PL" sz="2800" dirty="0" smtClean="0"/>
              <a:t>(SUZUKI GLADIUS)</a:t>
            </a:r>
            <a:endParaRPr lang="pl-PL" sz="2800" dirty="0"/>
          </a:p>
        </p:txBody>
      </p:sp>
      <p:pic>
        <p:nvPicPr>
          <p:cNvPr id="4" name="Symbol zastępczy zawartości 3" descr="P30207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2600" y="1784350"/>
            <a:ext cx="6096000" cy="4572000"/>
          </a:xfrm>
        </p:spPr>
      </p:pic>
    </p:spTree>
  </p:cSld>
  <p:clrMapOvr>
    <a:masterClrMapping/>
  </p:clrMapOvr>
  <p:transition spd="med" advTm="8000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 smtClean="0"/>
              <a:t>Działanie świateł awaryjnych</a:t>
            </a:r>
            <a:br>
              <a:rPr lang="pl-PL" sz="2800" dirty="0" smtClean="0"/>
            </a:br>
            <a:r>
              <a:rPr lang="pl-PL" sz="2800" dirty="0" smtClean="0"/>
              <a:t>(SUZUKI GLADIUS)</a:t>
            </a:r>
            <a:endParaRPr lang="pl-PL" sz="28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pl-PL" sz="2400" dirty="0" smtClean="0">
                <a:solidFill>
                  <a:srgbClr val="FF0000"/>
                </a:solidFill>
              </a:rPr>
              <a:t>Aby uruchomić te światła trzeba włączyć zapłon        ( należy przekręcić klucz w stacyjce w położenie  „ ON „)</a:t>
            </a:r>
          </a:p>
          <a:p>
            <a:endParaRPr lang="pl-PL" sz="2400" dirty="0"/>
          </a:p>
        </p:txBody>
      </p:sp>
      <p:pic>
        <p:nvPicPr>
          <p:cNvPr id="5" name="Symbol zastępczy zawartości 3" descr="P302074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131951" y="1428736"/>
            <a:ext cx="5783449" cy="5143535"/>
          </a:xfrm>
        </p:spPr>
      </p:pic>
    </p:spTree>
  </p:cSld>
  <p:clrMapOvr>
    <a:masterClrMapping/>
  </p:clrMapOvr>
  <p:transition spd="med" advTm="8000">
    <p:dissolv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 smtClean="0"/>
              <a:t>Światła awaryjne przód</a:t>
            </a:r>
            <a:br>
              <a:rPr lang="pl-PL" sz="2800" dirty="0" smtClean="0"/>
            </a:br>
            <a:r>
              <a:rPr lang="pl-PL" sz="2800" dirty="0" smtClean="0"/>
              <a:t>(SUZUKI GLADIUS)</a:t>
            </a:r>
            <a:endParaRPr lang="pl-PL" sz="2800" dirty="0"/>
          </a:p>
        </p:txBody>
      </p:sp>
      <p:pic>
        <p:nvPicPr>
          <p:cNvPr id="4" name="Symbol zastępczy zawartości 3" descr="P30207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2600" y="1784350"/>
            <a:ext cx="6096000" cy="4572000"/>
          </a:xfrm>
        </p:spPr>
      </p:pic>
    </p:spTree>
  </p:cSld>
  <p:clrMapOvr>
    <a:masterClrMapping/>
  </p:clrMapOvr>
  <p:transition spd="med" advTm="8000"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 smtClean="0"/>
              <a:t>Światła awaryjne tył</a:t>
            </a:r>
            <a:br>
              <a:rPr lang="pl-PL" sz="2800" dirty="0" smtClean="0"/>
            </a:br>
            <a:r>
              <a:rPr lang="pl-PL" sz="2800" dirty="0" smtClean="0"/>
              <a:t>(SUZUKI GLADIUS)</a:t>
            </a:r>
            <a:endParaRPr lang="pl-PL" sz="2800" dirty="0"/>
          </a:p>
        </p:txBody>
      </p:sp>
      <p:pic>
        <p:nvPicPr>
          <p:cNvPr id="4" name="Symbol zastępczy zawartości 3" descr="P30207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2600" y="1857396"/>
            <a:ext cx="6096000" cy="4572000"/>
          </a:xfrm>
        </p:spPr>
      </p:pic>
    </p:spTree>
  </p:cSld>
  <p:clrMapOvr>
    <a:masterClrMapping/>
  </p:clrMapOvr>
  <p:transition spd="med" advTm="8000"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 smtClean="0"/>
              <a:t>Sprawdzenie stanu łańcucha</a:t>
            </a:r>
            <a:br>
              <a:rPr lang="pl-PL" sz="2800" dirty="0" smtClean="0"/>
            </a:br>
            <a:r>
              <a:rPr lang="pl-PL" sz="2800" dirty="0" smtClean="0"/>
              <a:t>(SUZUKI GLADIUS)</a:t>
            </a:r>
            <a:endParaRPr lang="pl-PL" sz="28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pl-PL" dirty="0" smtClean="0">
                <a:solidFill>
                  <a:srgbClr val="FF0000"/>
                </a:solidFill>
              </a:rPr>
              <a:t>Nadmierny luz łańcucha mógłby spowodować jego spadnięcie, a w następstwie wypadek lub poważne  uszkodzenie motocykla.</a:t>
            </a:r>
          </a:p>
          <a:p>
            <a:r>
              <a:rPr lang="pl-PL" dirty="0" smtClean="0">
                <a:solidFill>
                  <a:srgbClr val="FF0000"/>
                </a:solidFill>
              </a:rPr>
              <a:t>Łańcuch napędowy należy sprawdzać przed każdą jazdą.</a:t>
            </a:r>
          </a:p>
          <a:p>
            <a:r>
              <a:rPr lang="pl-PL" sz="2400" dirty="0" smtClean="0">
                <a:solidFill>
                  <a:srgbClr val="FF0000"/>
                </a:solidFill>
              </a:rPr>
              <a:t>Właściwy luz powinien  wynosić  </a:t>
            </a:r>
          </a:p>
          <a:p>
            <a:r>
              <a:rPr lang="pl-PL" sz="3200" dirty="0" smtClean="0">
                <a:solidFill>
                  <a:srgbClr val="FF0000"/>
                </a:solidFill>
              </a:rPr>
              <a:t>20-30 mm</a:t>
            </a:r>
            <a:r>
              <a:rPr lang="pl-PL" sz="2400" dirty="0" smtClean="0">
                <a:solidFill>
                  <a:srgbClr val="FF0000"/>
                </a:solidFill>
              </a:rPr>
              <a:t>     </a:t>
            </a:r>
          </a:p>
          <a:p>
            <a:endParaRPr lang="pl-PL" dirty="0" smtClean="0">
              <a:solidFill>
                <a:srgbClr val="FF0000"/>
              </a:solidFill>
            </a:endParaRPr>
          </a:p>
        </p:txBody>
      </p:sp>
      <p:pic>
        <p:nvPicPr>
          <p:cNvPr id="5" name="Symbol zastępczy zawartości 4" descr="P302078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429000" y="1663700"/>
            <a:ext cx="5486400" cy="4114800"/>
          </a:xfrm>
        </p:spPr>
      </p:pic>
    </p:spTree>
  </p:cSld>
  <p:clrMapOvr>
    <a:masterClrMapping/>
  </p:clrMapOvr>
  <p:transition spd="med" advTm="8000"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 smtClean="0"/>
              <a:t>Zdjęcie pojazdu z podpórki i przemieszczenie go przy unieruchomionym silniku, podparcie pojazdu na podpórce.</a:t>
            </a:r>
            <a:endParaRPr lang="pl-PL" sz="24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>
            <a:normAutofit lnSpcReduction="10000"/>
          </a:bodyPr>
          <a:lstStyle/>
          <a:p>
            <a:r>
              <a:rPr lang="pl-PL" dirty="0" smtClean="0">
                <a:solidFill>
                  <a:srgbClr val="FF0000"/>
                </a:solidFill>
              </a:rPr>
              <a:t>Sposób wykonania zadania:</a:t>
            </a:r>
          </a:p>
          <a:p>
            <a:pPr>
              <a:buFont typeface="Arial" pitchFamily="34" charset="0"/>
              <a:buChar char="•"/>
            </a:pPr>
            <a:r>
              <a:rPr lang="pl-PL" dirty="0" smtClean="0">
                <a:solidFill>
                  <a:srgbClr val="FF0000"/>
                </a:solidFill>
              </a:rPr>
              <a:t> zdjęcie z podpórki i przemieszczenie pojazdu z poz. 1 do poz. 2 w wyznaczonym stanowisku przy unieruchomionym silniku,</a:t>
            </a:r>
          </a:p>
          <a:p>
            <a:pPr>
              <a:buFont typeface="Arial" pitchFamily="34" charset="0"/>
              <a:buChar char="•"/>
            </a:pPr>
            <a:r>
              <a:rPr lang="pl-PL" dirty="0" smtClean="0">
                <a:solidFill>
                  <a:srgbClr val="FF0000"/>
                </a:solidFill>
              </a:rPr>
              <a:t> nienajeżdżanie na linie ograniczające stanowisko,</a:t>
            </a:r>
          </a:p>
          <a:p>
            <a:pPr>
              <a:buFont typeface="Arial" pitchFamily="34" charset="0"/>
              <a:buChar char="•"/>
            </a:pPr>
            <a:r>
              <a:rPr lang="pl-PL" dirty="0" smtClean="0">
                <a:solidFill>
                  <a:srgbClr val="FF0000"/>
                </a:solidFill>
              </a:rPr>
              <a:t> maksymalnie 3 zmiany kierunku ruchu ( do tyłu, do przodu, do     tyłu )</a:t>
            </a:r>
          </a:p>
        </p:txBody>
      </p:sp>
      <p:pic>
        <p:nvPicPr>
          <p:cNvPr id="5" name="Symbol zastępczy zawartości 4" descr="przeprowadzenie-motocykla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1868" y="1714488"/>
            <a:ext cx="5000660" cy="3929090"/>
          </a:xfrm>
        </p:spPr>
      </p:pic>
    </p:spTree>
    <p:extLst>
      <p:ext uri="{BB962C8B-B14F-4D97-AF65-F5344CB8AC3E}">
        <p14:creationId xmlns:p14="http://schemas.microsoft.com/office/powerpoint/2010/main" val="162520813"/>
      </p:ext>
    </p:extLst>
  </p:cSld>
  <p:clrMapOvr>
    <a:masterClrMapping/>
  </p:clrMapOvr>
  <p:transition spd="med" advTm="8000">
    <p:dissolv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 smtClean="0"/>
              <a:t>Uruchamianie silnika</a:t>
            </a:r>
            <a:br>
              <a:rPr lang="pl-PL" sz="2800" dirty="0" smtClean="0"/>
            </a:br>
            <a:r>
              <a:rPr lang="pl-PL" sz="2800" dirty="0" smtClean="0"/>
              <a:t>(SUZUKI GLADIUS)</a:t>
            </a:r>
            <a:endParaRPr lang="pl-PL" sz="28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FF0000"/>
                </a:solidFill>
              </a:rPr>
              <a:t>Kluczyk włącznika zapłonu /stacyjkę należy przekręcić do pozycji „ ON”, wyłącznik silnika ustawić w pozycji „rozruch”, wrzucić bieg jałowy i wysprzęglić. Następnie ,aby włączyć rozrusznik i uruchomić silnik należy przycisnąć guzik startera elektrycznego.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5" name="Symbol zastępczy zawartości 4" descr="P302077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429000" y="1663700"/>
            <a:ext cx="5486400" cy="4114800"/>
          </a:xfrm>
        </p:spPr>
      </p:pic>
    </p:spTree>
    <p:extLst>
      <p:ext uri="{BB962C8B-B14F-4D97-AF65-F5344CB8AC3E}">
        <p14:creationId xmlns:p14="http://schemas.microsoft.com/office/powerpoint/2010/main" val="13385095"/>
      </p:ext>
    </p:extLst>
  </p:cSld>
  <p:clrMapOvr>
    <a:masterClrMapping/>
  </p:clrMapOvr>
  <p:transition spd="med" advTm="8000"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/>
          <p:cNvSpPr>
            <a:spLocks noGrp="1"/>
          </p:cNvSpPr>
          <p:nvPr>
            <p:ph idx="4294967295"/>
          </p:nvPr>
        </p:nvSpPr>
        <p:spPr>
          <a:xfrm>
            <a:off x="539552" y="1124744"/>
            <a:ext cx="7772400" cy="4572000"/>
          </a:xfrm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pl-PL" sz="6000" dirty="0" smtClean="0">
                <a:solidFill>
                  <a:schemeClr val="tx2">
                    <a:lumMod val="50000"/>
                  </a:schemeClr>
                </a:solidFill>
              </a:rPr>
              <a:t>SUZUKI  SV KATEGORIA   A</a:t>
            </a:r>
            <a:endParaRPr lang="pl-PL" sz="6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476861"/>
      </p:ext>
    </p:extLst>
  </p:cSld>
  <p:clrMapOvr>
    <a:masterClrMapping/>
  </p:clrMapOvr>
  <p:transition spd="med" advTm="8000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400" dirty="0" smtClean="0"/>
              <a:t>Spodni z długimi nogawkami</a:t>
            </a:r>
            <a:endParaRPr lang="pl-PL" sz="2400" dirty="0"/>
          </a:p>
        </p:txBody>
      </p:sp>
      <p:pic>
        <p:nvPicPr>
          <p:cNvPr id="4" name="Symbol zastępczy zawartości 3" descr="P30207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2600" y="1784350"/>
            <a:ext cx="6096000" cy="4572000"/>
          </a:xfrm>
        </p:spPr>
      </p:pic>
    </p:spTree>
  </p:cSld>
  <p:clrMapOvr>
    <a:masterClrMapping/>
  </p:clrMapOvr>
  <p:transition spd="med" advTm="8000"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/>
              <a:t>Poziom oleju w silniku (</a:t>
            </a:r>
            <a:r>
              <a:rPr lang="pl-PL" sz="2800" dirty="0" smtClean="0"/>
              <a:t>SUZUKI SV)</a:t>
            </a:r>
            <a:endParaRPr lang="pl-PL" sz="2800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72816"/>
            <a:ext cx="7776863" cy="4824536"/>
          </a:xfrm>
        </p:spPr>
      </p:pic>
      <p:sp>
        <p:nvSpPr>
          <p:cNvPr id="8" name="Objaśnienie prostokątne zaokrąglone 7"/>
          <p:cNvSpPr/>
          <p:nvPr/>
        </p:nvSpPr>
        <p:spPr>
          <a:xfrm>
            <a:off x="6876256" y="2924944"/>
            <a:ext cx="1753344" cy="1129568"/>
          </a:xfrm>
          <a:prstGeom prst="wedgeRoundRectCallou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innerShdw blurRad="393700" dist="342900" dir="168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chemeClr val="bg1"/>
                </a:solidFill>
              </a:rPr>
              <a:t>k</a:t>
            </a:r>
            <a:r>
              <a:rPr lang="pl-PL" sz="1600" b="1" dirty="0" smtClean="0">
                <a:solidFill>
                  <a:schemeClr val="bg1"/>
                </a:solidFill>
              </a:rPr>
              <a:t>orek wlewu oleju</a:t>
            </a:r>
            <a:endParaRPr lang="pl-PL" sz="1600" b="1" dirty="0">
              <a:solidFill>
                <a:schemeClr val="bg1"/>
              </a:solidFill>
            </a:endParaRPr>
          </a:p>
        </p:txBody>
      </p:sp>
      <p:sp>
        <p:nvSpPr>
          <p:cNvPr id="10" name="Objaśnienie prostokątne zaokrąglone 9"/>
          <p:cNvSpPr/>
          <p:nvPr/>
        </p:nvSpPr>
        <p:spPr>
          <a:xfrm>
            <a:off x="3923928" y="5013176"/>
            <a:ext cx="3658964" cy="1597093"/>
          </a:xfrm>
          <a:custGeom>
            <a:avLst/>
            <a:gdLst>
              <a:gd name="connsiteX0" fmla="*/ 0 w 914400"/>
              <a:gd name="connsiteY0" fmla="*/ 102110 h 612648"/>
              <a:gd name="connsiteX1" fmla="*/ 102110 w 914400"/>
              <a:gd name="connsiteY1" fmla="*/ 0 h 612648"/>
              <a:gd name="connsiteX2" fmla="*/ 152400 w 914400"/>
              <a:gd name="connsiteY2" fmla="*/ 0 h 612648"/>
              <a:gd name="connsiteX3" fmla="*/ 152400 w 914400"/>
              <a:gd name="connsiteY3" fmla="*/ 0 h 612648"/>
              <a:gd name="connsiteX4" fmla="*/ 381000 w 914400"/>
              <a:gd name="connsiteY4" fmla="*/ 0 h 612648"/>
              <a:gd name="connsiteX5" fmla="*/ 812290 w 914400"/>
              <a:gd name="connsiteY5" fmla="*/ 0 h 612648"/>
              <a:gd name="connsiteX6" fmla="*/ 914400 w 914400"/>
              <a:gd name="connsiteY6" fmla="*/ 102110 h 612648"/>
              <a:gd name="connsiteX7" fmla="*/ 914400 w 914400"/>
              <a:gd name="connsiteY7" fmla="*/ 357378 h 612648"/>
              <a:gd name="connsiteX8" fmla="*/ 914400 w 914400"/>
              <a:gd name="connsiteY8" fmla="*/ 357378 h 612648"/>
              <a:gd name="connsiteX9" fmla="*/ 914400 w 914400"/>
              <a:gd name="connsiteY9" fmla="*/ 510540 h 612648"/>
              <a:gd name="connsiteX10" fmla="*/ 914400 w 914400"/>
              <a:gd name="connsiteY10" fmla="*/ 510538 h 612648"/>
              <a:gd name="connsiteX11" fmla="*/ 812290 w 914400"/>
              <a:gd name="connsiteY11" fmla="*/ 612648 h 612648"/>
              <a:gd name="connsiteX12" fmla="*/ 381000 w 914400"/>
              <a:gd name="connsiteY12" fmla="*/ 612648 h 612648"/>
              <a:gd name="connsiteX13" fmla="*/ 266703 w 914400"/>
              <a:gd name="connsiteY13" fmla="*/ 689229 h 612648"/>
              <a:gd name="connsiteX14" fmla="*/ 152400 w 914400"/>
              <a:gd name="connsiteY14" fmla="*/ 612648 h 612648"/>
              <a:gd name="connsiteX15" fmla="*/ 102110 w 914400"/>
              <a:gd name="connsiteY15" fmla="*/ 612648 h 612648"/>
              <a:gd name="connsiteX16" fmla="*/ 0 w 914400"/>
              <a:gd name="connsiteY16" fmla="*/ 510538 h 612648"/>
              <a:gd name="connsiteX17" fmla="*/ 0 w 914400"/>
              <a:gd name="connsiteY17" fmla="*/ 510540 h 612648"/>
              <a:gd name="connsiteX18" fmla="*/ 0 w 914400"/>
              <a:gd name="connsiteY18" fmla="*/ 357378 h 612648"/>
              <a:gd name="connsiteX19" fmla="*/ 0 w 914400"/>
              <a:gd name="connsiteY19" fmla="*/ 357378 h 612648"/>
              <a:gd name="connsiteX20" fmla="*/ 0 w 914400"/>
              <a:gd name="connsiteY20" fmla="*/ 102110 h 612648"/>
              <a:gd name="connsiteX0" fmla="*/ 0 w 914400"/>
              <a:gd name="connsiteY0" fmla="*/ 102110 h 651129"/>
              <a:gd name="connsiteX1" fmla="*/ 102110 w 914400"/>
              <a:gd name="connsiteY1" fmla="*/ 0 h 651129"/>
              <a:gd name="connsiteX2" fmla="*/ 152400 w 914400"/>
              <a:gd name="connsiteY2" fmla="*/ 0 h 651129"/>
              <a:gd name="connsiteX3" fmla="*/ 152400 w 914400"/>
              <a:gd name="connsiteY3" fmla="*/ 0 h 651129"/>
              <a:gd name="connsiteX4" fmla="*/ 381000 w 914400"/>
              <a:gd name="connsiteY4" fmla="*/ 0 h 651129"/>
              <a:gd name="connsiteX5" fmla="*/ 812290 w 914400"/>
              <a:gd name="connsiteY5" fmla="*/ 0 h 651129"/>
              <a:gd name="connsiteX6" fmla="*/ 914400 w 914400"/>
              <a:gd name="connsiteY6" fmla="*/ 102110 h 651129"/>
              <a:gd name="connsiteX7" fmla="*/ 914400 w 914400"/>
              <a:gd name="connsiteY7" fmla="*/ 357378 h 651129"/>
              <a:gd name="connsiteX8" fmla="*/ 914400 w 914400"/>
              <a:gd name="connsiteY8" fmla="*/ 357378 h 651129"/>
              <a:gd name="connsiteX9" fmla="*/ 914400 w 914400"/>
              <a:gd name="connsiteY9" fmla="*/ 510540 h 651129"/>
              <a:gd name="connsiteX10" fmla="*/ 914400 w 914400"/>
              <a:gd name="connsiteY10" fmla="*/ 510538 h 651129"/>
              <a:gd name="connsiteX11" fmla="*/ 812290 w 914400"/>
              <a:gd name="connsiteY11" fmla="*/ 612648 h 651129"/>
              <a:gd name="connsiteX12" fmla="*/ 381000 w 914400"/>
              <a:gd name="connsiteY12" fmla="*/ 612648 h 651129"/>
              <a:gd name="connsiteX13" fmla="*/ 825503 w 914400"/>
              <a:gd name="connsiteY13" fmla="*/ 651129 h 651129"/>
              <a:gd name="connsiteX14" fmla="*/ 152400 w 914400"/>
              <a:gd name="connsiteY14" fmla="*/ 612648 h 651129"/>
              <a:gd name="connsiteX15" fmla="*/ 102110 w 914400"/>
              <a:gd name="connsiteY15" fmla="*/ 612648 h 651129"/>
              <a:gd name="connsiteX16" fmla="*/ 0 w 914400"/>
              <a:gd name="connsiteY16" fmla="*/ 510538 h 651129"/>
              <a:gd name="connsiteX17" fmla="*/ 0 w 914400"/>
              <a:gd name="connsiteY17" fmla="*/ 510540 h 651129"/>
              <a:gd name="connsiteX18" fmla="*/ 0 w 914400"/>
              <a:gd name="connsiteY18" fmla="*/ 357378 h 651129"/>
              <a:gd name="connsiteX19" fmla="*/ 0 w 914400"/>
              <a:gd name="connsiteY19" fmla="*/ 357378 h 651129"/>
              <a:gd name="connsiteX20" fmla="*/ 0 w 914400"/>
              <a:gd name="connsiteY20" fmla="*/ 102110 h 651129"/>
              <a:gd name="connsiteX0" fmla="*/ 0 w 914400"/>
              <a:gd name="connsiteY0" fmla="*/ 102110 h 651129"/>
              <a:gd name="connsiteX1" fmla="*/ 102110 w 914400"/>
              <a:gd name="connsiteY1" fmla="*/ 0 h 651129"/>
              <a:gd name="connsiteX2" fmla="*/ 152400 w 914400"/>
              <a:gd name="connsiteY2" fmla="*/ 0 h 651129"/>
              <a:gd name="connsiteX3" fmla="*/ 152400 w 914400"/>
              <a:gd name="connsiteY3" fmla="*/ 0 h 651129"/>
              <a:gd name="connsiteX4" fmla="*/ 381000 w 914400"/>
              <a:gd name="connsiteY4" fmla="*/ 0 h 651129"/>
              <a:gd name="connsiteX5" fmla="*/ 812290 w 914400"/>
              <a:gd name="connsiteY5" fmla="*/ 0 h 651129"/>
              <a:gd name="connsiteX6" fmla="*/ 914400 w 914400"/>
              <a:gd name="connsiteY6" fmla="*/ 102110 h 651129"/>
              <a:gd name="connsiteX7" fmla="*/ 914400 w 914400"/>
              <a:gd name="connsiteY7" fmla="*/ 357378 h 651129"/>
              <a:gd name="connsiteX8" fmla="*/ 914400 w 914400"/>
              <a:gd name="connsiteY8" fmla="*/ 357378 h 651129"/>
              <a:gd name="connsiteX9" fmla="*/ 914400 w 914400"/>
              <a:gd name="connsiteY9" fmla="*/ 510540 h 651129"/>
              <a:gd name="connsiteX10" fmla="*/ 914400 w 914400"/>
              <a:gd name="connsiteY10" fmla="*/ 510538 h 651129"/>
              <a:gd name="connsiteX11" fmla="*/ 812290 w 914400"/>
              <a:gd name="connsiteY11" fmla="*/ 612648 h 651129"/>
              <a:gd name="connsiteX12" fmla="*/ 381000 w 914400"/>
              <a:gd name="connsiteY12" fmla="*/ 612648 h 651129"/>
              <a:gd name="connsiteX13" fmla="*/ 825503 w 914400"/>
              <a:gd name="connsiteY13" fmla="*/ 651129 h 651129"/>
              <a:gd name="connsiteX14" fmla="*/ 152400 w 914400"/>
              <a:gd name="connsiteY14" fmla="*/ 612648 h 651129"/>
              <a:gd name="connsiteX15" fmla="*/ 102110 w 914400"/>
              <a:gd name="connsiteY15" fmla="*/ 612648 h 651129"/>
              <a:gd name="connsiteX16" fmla="*/ 0 w 914400"/>
              <a:gd name="connsiteY16" fmla="*/ 510538 h 651129"/>
              <a:gd name="connsiteX17" fmla="*/ 0 w 914400"/>
              <a:gd name="connsiteY17" fmla="*/ 510540 h 651129"/>
              <a:gd name="connsiteX18" fmla="*/ 0 w 914400"/>
              <a:gd name="connsiteY18" fmla="*/ 357378 h 651129"/>
              <a:gd name="connsiteX19" fmla="*/ 0 w 914400"/>
              <a:gd name="connsiteY19" fmla="*/ 357378 h 651129"/>
              <a:gd name="connsiteX20" fmla="*/ 0 w 914400"/>
              <a:gd name="connsiteY20" fmla="*/ 102110 h 651129"/>
              <a:gd name="connsiteX0" fmla="*/ 0 w 914400"/>
              <a:gd name="connsiteY0" fmla="*/ 102110 h 638429"/>
              <a:gd name="connsiteX1" fmla="*/ 102110 w 914400"/>
              <a:gd name="connsiteY1" fmla="*/ 0 h 638429"/>
              <a:gd name="connsiteX2" fmla="*/ 152400 w 914400"/>
              <a:gd name="connsiteY2" fmla="*/ 0 h 638429"/>
              <a:gd name="connsiteX3" fmla="*/ 152400 w 914400"/>
              <a:gd name="connsiteY3" fmla="*/ 0 h 638429"/>
              <a:gd name="connsiteX4" fmla="*/ 381000 w 914400"/>
              <a:gd name="connsiteY4" fmla="*/ 0 h 638429"/>
              <a:gd name="connsiteX5" fmla="*/ 812290 w 914400"/>
              <a:gd name="connsiteY5" fmla="*/ 0 h 638429"/>
              <a:gd name="connsiteX6" fmla="*/ 914400 w 914400"/>
              <a:gd name="connsiteY6" fmla="*/ 102110 h 638429"/>
              <a:gd name="connsiteX7" fmla="*/ 914400 w 914400"/>
              <a:gd name="connsiteY7" fmla="*/ 357378 h 638429"/>
              <a:gd name="connsiteX8" fmla="*/ 914400 w 914400"/>
              <a:gd name="connsiteY8" fmla="*/ 357378 h 638429"/>
              <a:gd name="connsiteX9" fmla="*/ 914400 w 914400"/>
              <a:gd name="connsiteY9" fmla="*/ 510540 h 638429"/>
              <a:gd name="connsiteX10" fmla="*/ 914400 w 914400"/>
              <a:gd name="connsiteY10" fmla="*/ 510538 h 638429"/>
              <a:gd name="connsiteX11" fmla="*/ 812290 w 914400"/>
              <a:gd name="connsiteY11" fmla="*/ 612648 h 638429"/>
              <a:gd name="connsiteX12" fmla="*/ 381000 w 914400"/>
              <a:gd name="connsiteY12" fmla="*/ 612648 h 638429"/>
              <a:gd name="connsiteX13" fmla="*/ 825503 w 914400"/>
              <a:gd name="connsiteY13" fmla="*/ 638429 h 638429"/>
              <a:gd name="connsiteX14" fmla="*/ 152400 w 914400"/>
              <a:gd name="connsiteY14" fmla="*/ 612648 h 638429"/>
              <a:gd name="connsiteX15" fmla="*/ 102110 w 914400"/>
              <a:gd name="connsiteY15" fmla="*/ 612648 h 638429"/>
              <a:gd name="connsiteX16" fmla="*/ 0 w 914400"/>
              <a:gd name="connsiteY16" fmla="*/ 510538 h 638429"/>
              <a:gd name="connsiteX17" fmla="*/ 0 w 914400"/>
              <a:gd name="connsiteY17" fmla="*/ 510540 h 638429"/>
              <a:gd name="connsiteX18" fmla="*/ 0 w 914400"/>
              <a:gd name="connsiteY18" fmla="*/ 357378 h 638429"/>
              <a:gd name="connsiteX19" fmla="*/ 0 w 914400"/>
              <a:gd name="connsiteY19" fmla="*/ 357378 h 638429"/>
              <a:gd name="connsiteX20" fmla="*/ 0 w 914400"/>
              <a:gd name="connsiteY20" fmla="*/ 102110 h 638429"/>
              <a:gd name="connsiteX0" fmla="*/ 0 w 1282700"/>
              <a:gd name="connsiteY0" fmla="*/ 102110 h 638429"/>
              <a:gd name="connsiteX1" fmla="*/ 102110 w 1282700"/>
              <a:gd name="connsiteY1" fmla="*/ 0 h 638429"/>
              <a:gd name="connsiteX2" fmla="*/ 152400 w 1282700"/>
              <a:gd name="connsiteY2" fmla="*/ 0 h 638429"/>
              <a:gd name="connsiteX3" fmla="*/ 152400 w 1282700"/>
              <a:gd name="connsiteY3" fmla="*/ 0 h 638429"/>
              <a:gd name="connsiteX4" fmla="*/ 381000 w 1282700"/>
              <a:gd name="connsiteY4" fmla="*/ 0 h 638429"/>
              <a:gd name="connsiteX5" fmla="*/ 812290 w 1282700"/>
              <a:gd name="connsiteY5" fmla="*/ 0 h 638429"/>
              <a:gd name="connsiteX6" fmla="*/ 914400 w 1282700"/>
              <a:gd name="connsiteY6" fmla="*/ 102110 h 638429"/>
              <a:gd name="connsiteX7" fmla="*/ 914400 w 1282700"/>
              <a:gd name="connsiteY7" fmla="*/ 357378 h 638429"/>
              <a:gd name="connsiteX8" fmla="*/ 1282700 w 1282700"/>
              <a:gd name="connsiteY8" fmla="*/ 217678 h 638429"/>
              <a:gd name="connsiteX9" fmla="*/ 914400 w 1282700"/>
              <a:gd name="connsiteY9" fmla="*/ 510540 h 638429"/>
              <a:gd name="connsiteX10" fmla="*/ 914400 w 1282700"/>
              <a:gd name="connsiteY10" fmla="*/ 510538 h 638429"/>
              <a:gd name="connsiteX11" fmla="*/ 812290 w 1282700"/>
              <a:gd name="connsiteY11" fmla="*/ 612648 h 638429"/>
              <a:gd name="connsiteX12" fmla="*/ 381000 w 1282700"/>
              <a:gd name="connsiteY12" fmla="*/ 612648 h 638429"/>
              <a:gd name="connsiteX13" fmla="*/ 825503 w 1282700"/>
              <a:gd name="connsiteY13" fmla="*/ 638429 h 638429"/>
              <a:gd name="connsiteX14" fmla="*/ 152400 w 1282700"/>
              <a:gd name="connsiteY14" fmla="*/ 612648 h 638429"/>
              <a:gd name="connsiteX15" fmla="*/ 102110 w 1282700"/>
              <a:gd name="connsiteY15" fmla="*/ 612648 h 638429"/>
              <a:gd name="connsiteX16" fmla="*/ 0 w 1282700"/>
              <a:gd name="connsiteY16" fmla="*/ 510538 h 638429"/>
              <a:gd name="connsiteX17" fmla="*/ 0 w 1282700"/>
              <a:gd name="connsiteY17" fmla="*/ 510540 h 638429"/>
              <a:gd name="connsiteX18" fmla="*/ 0 w 1282700"/>
              <a:gd name="connsiteY18" fmla="*/ 357378 h 638429"/>
              <a:gd name="connsiteX19" fmla="*/ 0 w 1282700"/>
              <a:gd name="connsiteY19" fmla="*/ 357378 h 638429"/>
              <a:gd name="connsiteX20" fmla="*/ 0 w 1282700"/>
              <a:gd name="connsiteY20" fmla="*/ 102110 h 638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82700" h="638429">
                <a:moveTo>
                  <a:pt x="0" y="102110"/>
                </a:moveTo>
                <a:cubicBezTo>
                  <a:pt x="0" y="45716"/>
                  <a:pt x="45716" y="0"/>
                  <a:pt x="102110" y="0"/>
                </a:cubicBezTo>
                <a:lnTo>
                  <a:pt x="152400" y="0"/>
                </a:lnTo>
                <a:lnTo>
                  <a:pt x="152400" y="0"/>
                </a:lnTo>
                <a:lnTo>
                  <a:pt x="381000" y="0"/>
                </a:lnTo>
                <a:lnTo>
                  <a:pt x="812290" y="0"/>
                </a:lnTo>
                <a:cubicBezTo>
                  <a:pt x="868684" y="0"/>
                  <a:pt x="914400" y="45716"/>
                  <a:pt x="914400" y="102110"/>
                </a:cubicBezTo>
                <a:lnTo>
                  <a:pt x="914400" y="357378"/>
                </a:lnTo>
                <a:lnTo>
                  <a:pt x="1282700" y="217678"/>
                </a:lnTo>
                <a:lnTo>
                  <a:pt x="914400" y="510540"/>
                </a:lnTo>
                <a:lnTo>
                  <a:pt x="914400" y="510538"/>
                </a:lnTo>
                <a:cubicBezTo>
                  <a:pt x="914400" y="566932"/>
                  <a:pt x="868684" y="612648"/>
                  <a:pt x="812290" y="612648"/>
                </a:cubicBezTo>
                <a:lnTo>
                  <a:pt x="381000" y="612648"/>
                </a:lnTo>
                <a:cubicBezTo>
                  <a:pt x="529168" y="625475"/>
                  <a:pt x="626535" y="612902"/>
                  <a:pt x="825503" y="638429"/>
                </a:cubicBezTo>
                <a:lnTo>
                  <a:pt x="152400" y="612648"/>
                </a:lnTo>
                <a:lnTo>
                  <a:pt x="102110" y="612648"/>
                </a:lnTo>
                <a:cubicBezTo>
                  <a:pt x="45716" y="612648"/>
                  <a:pt x="0" y="566932"/>
                  <a:pt x="0" y="510538"/>
                </a:cubicBezTo>
                <a:lnTo>
                  <a:pt x="0" y="510540"/>
                </a:lnTo>
                <a:lnTo>
                  <a:pt x="0" y="357378"/>
                </a:lnTo>
                <a:lnTo>
                  <a:pt x="0" y="357378"/>
                </a:lnTo>
                <a:lnTo>
                  <a:pt x="0" y="10211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  <a:effectLst>
            <a:innerShdw blurRad="381000" dist="368300" dir="162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1600" b="1" dirty="0" smtClean="0">
                <a:solidFill>
                  <a:schemeClr val="bg1"/>
                </a:solidFill>
              </a:rPr>
              <a:t>okienko kontrolne </a:t>
            </a:r>
          </a:p>
          <a:p>
            <a:r>
              <a:rPr lang="pl-PL" sz="1600" b="1" dirty="0">
                <a:solidFill>
                  <a:schemeClr val="bg1"/>
                </a:solidFill>
              </a:rPr>
              <a:t>p</a:t>
            </a:r>
            <a:r>
              <a:rPr lang="pl-PL" sz="1600" b="1" dirty="0" smtClean="0">
                <a:solidFill>
                  <a:schemeClr val="bg1"/>
                </a:solidFill>
              </a:rPr>
              <a:t>oziomu oleju silnikowego</a:t>
            </a:r>
          </a:p>
          <a:p>
            <a:r>
              <a:rPr lang="pl-PL" sz="1600" b="1" dirty="0">
                <a:solidFill>
                  <a:schemeClr val="bg1"/>
                </a:solidFill>
              </a:rPr>
              <a:t>z</a:t>
            </a:r>
            <a:r>
              <a:rPr lang="pl-PL" sz="1600" b="1" dirty="0" smtClean="0">
                <a:solidFill>
                  <a:schemeClr val="bg1"/>
                </a:solidFill>
              </a:rPr>
              <a:t> wyznacznikami</a:t>
            </a:r>
          </a:p>
          <a:p>
            <a:r>
              <a:rPr lang="pl-PL" sz="1600" b="1" dirty="0" smtClean="0">
                <a:solidFill>
                  <a:schemeClr val="bg1"/>
                </a:solidFill>
              </a:rPr>
              <a:t>( L-niski; F-pełny )</a:t>
            </a:r>
            <a:endParaRPr lang="pl-PL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294662"/>
      </p:ext>
    </p:extLst>
  </p:cSld>
  <p:clrMapOvr>
    <a:masterClrMapping/>
  </p:clrMapOvr>
  <p:transition spd="med" advTm="8000">
    <p:dissolv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/>
              <a:t>Poziom płynu chłodzącego </a:t>
            </a:r>
            <a:r>
              <a:rPr lang="pl-PL" sz="2800" dirty="0" smtClean="0"/>
              <a:t>(SUZUKI SV)</a:t>
            </a:r>
            <a:endParaRPr lang="pl-PL" sz="2800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40768"/>
            <a:ext cx="7704856" cy="4824536"/>
          </a:xfrm>
        </p:spPr>
      </p:pic>
      <p:sp>
        <p:nvSpPr>
          <p:cNvPr id="7" name="Objaśnienie prostokątne zaokrąglone 6"/>
          <p:cNvSpPr/>
          <p:nvPr/>
        </p:nvSpPr>
        <p:spPr>
          <a:xfrm>
            <a:off x="5148064" y="2276872"/>
            <a:ext cx="3312368" cy="1827768"/>
          </a:xfrm>
          <a:custGeom>
            <a:avLst/>
            <a:gdLst>
              <a:gd name="connsiteX0" fmla="*/ 0 w 914400"/>
              <a:gd name="connsiteY0" fmla="*/ 102110 h 612648"/>
              <a:gd name="connsiteX1" fmla="*/ 102110 w 914400"/>
              <a:gd name="connsiteY1" fmla="*/ 0 h 612648"/>
              <a:gd name="connsiteX2" fmla="*/ 152400 w 914400"/>
              <a:gd name="connsiteY2" fmla="*/ 0 h 612648"/>
              <a:gd name="connsiteX3" fmla="*/ 152400 w 914400"/>
              <a:gd name="connsiteY3" fmla="*/ 0 h 612648"/>
              <a:gd name="connsiteX4" fmla="*/ 381000 w 914400"/>
              <a:gd name="connsiteY4" fmla="*/ 0 h 612648"/>
              <a:gd name="connsiteX5" fmla="*/ 812290 w 914400"/>
              <a:gd name="connsiteY5" fmla="*/ 0 h 612648"/>
              <a:gd name="connsiteX6" fmla="*/ 914400 w 914400"/>
              <a:gd name="connsiteY6" fmla="*/ 102110 h 612648"/>
              <a:gd name="connsiteX7" fmla="*/ 914400 w 914400"/>
              <a:gd name="connsiteY7" fmla="*/ 357378 h 612648"/>
              <a:gd name="connsiteX8" fmla="*/ 914400 w 914400"/>
              <a:gd name="connsiteY8" fmla="*/ 357378 h 612648"/>
              <a:gd name="connsiteX9" fmla="*/ 914400 w 914400"/>
              <a:gd name="connsiteY9" fmla="*/ 510540 h 612648"/>
              <a:gd name="connsiteX10" fmla="*/ 914400 w 914400"/>
              <a:gd name="connsiteY10" fmla="*/ 510538 h 612648"/>
              <a:gd name="connsiteX11" fmla="*/ 812290 w 914400"/>
              <a:gd name="connsiteY11" fmla="*/ 612648 h 612648"/>
              <a:gd name="connsiteX12" fmla="*/ 381000 w 914400"/>
              <a:gd name="connsiteY12" fmla="*/ 612648 h 612648"/>
              <a:gd name="connsiteX13" fmla="*/ 266703 w 914400"/>
              <a:gd name="connsiteY13" fmla="*/ 689229 h 612648"/>
              <a:gd name="connsiteX14" fmla="*/ 152400 w 914400"/>
              <a:gd name="connsiteY14" fmla="*/ 612648 h 612648"/>
              <a:gd name="connsiteX15" fmla="*/ 102110 w 914400"/>
              <a:gd name="connsiteY15" fmla="*/ 612648 h 612648"/>
              <a:gd name="connsiteX16" fmla="*/ 0 w 914400"/>
              <a:gd name="connsiteY16" fmla="*/ 510538 h 612648"/>
              <a:gd name="connsiteX17" fmla="*/ 0 w 914400"/>
              <a:gd name="connsiteY17" fmla="*/ 510540 h 612648"/>
              <a:gd name="connsiteX18" fmla="*/ 0 w 914400"/>
              <a:gd name="connsiteY18" fmla="*/ 357378 h 612648"/>
              <a:gd name="connsiteX19" fmla="*/ 0 w 914400"/>
              <a:gd name="connsiteY19" fmla="*/ 357378 h 612648"/>
              <a:gd name="connsiteX20" fmla="*/ 0 w 914400"/>
              <a:gd name="connsiteY20" fmla="*/ 102110 h 612648"/>
              <a:gd name="connsiteX0" fmla="*/ 0 w 914400"/>
              <a:gd name="connsiteY0" fmla="*/ 102110 h 638429"/>
              <a:gd name="connsiteX1" fmla="*/ 102110 w 914400"/>
              <a:gd name="connsiteY1" fmla="*/ 0 h 638429"/>
              <a:gd name="connsiteX2" fmla="*/ 152400 w 914400"/>
              <a:gd name="connsiteY2" fmla="*/ 0 h 638429"/>
              <a:gd name="connsiteX3" fmla="*/ 152400 w 914400"/>
              <a:gd name="connsiteY3" fmla="*/ 0 h 638429"/>
              <a:gd name="connsiteX4" fmla="*/ 381000 w 914400"/>
              <a:gd name="connsiteY4" fmla="*/ 0 h 638429"/>
              <a:gd name="connsiteX5" fmla="*/ 812290 w 914400"/>
              <a:gd name="connsiteY5" fmla="*/ 0 h 638429"/>
              <a:gd name="connsiteX6" fmla="*/ 914400 w 914400"/>
              <a:gd name="connsiteY6" fmla="*/ 102110 h 638429"/>
              <a:gd name="connsiteX7" fmla="*/ 914400 w 914400"/>
              <a:gd name="connsiteY7" fmla="*/ 357378 h 638429"/>
              <a:gd name="connsiteX8" fmla="*/ 914400 w 914400"/>
              <a:gd name="connsiteY8" fmla="*/ 357378 h 638429"/>
              <a:gd name="connsiteX9" fmla="*/ 914400 w 914400"/>
              <a:gd name="connsiteY9" fmla="*/ 510540 h 638429"/>
              <a:gd name="connsiteX10" fmla="*/ 914400 w 914400"/>
              <a:gd name="connsiteY10" fmla="*/ 510538 h 638429"/>
              <a:gd name="connsiteX11" fmla="*/ 812290 w 914400"/>
              <a:gd name="connsiteY11" fmla="*/ 612648 h 638429"/>
              <a:gd name="connsiteX12" fmla="*/ 381000 w 914400"/>
              <a:gd name="connsiteY12" fmla="*/ 612648 h 638429"/>
              <a:gd name="connsiteX13" fmla="*/ 241303 w 914400"/>
              <a:gd name="connsiteY13" fmla="*/ 638429 h 638429"/>
              <a:gd name="connsiteX14" fmla="*/ 152400 w 914400"/>
              <a:gd name="connsiteY14" fmla="*/ 612648 h 638429"/>
              <a:gd name="connsiteX15" fmla="*/ 102110 w 914400"/>
              <a:gd name="connsiteY15" fmla="*/ 612648 h 638429"/>
              <a:gd name="connsiteX16" fmla="*/ 0 w 914400"/>
              <a:gd name="connsiteY16" fmla="*/ 510538 h 638429"/>
              <a:gd name="connsiteX17" fmla="*/ 0 w 914400"/>
              <a:gd name="connsiteY17" fmla="*/ 510540 h 638429"/>
              <a:gd name="connsiteX18" fmla="*/ 0 w 914400"/>
              <a:gd name="connsiteY18" fmla="*/ 357378 h 638429"/>
              <a:gd name="connsiteX19" fmla="*/ 0 w 914400"/>
              <a:gd name="connsiteY19" fmla="*/ 357378 h 638429"/>
              <a:gd name="connsiteX20" fmla="*/ 0 w 914400"/>
              <a:gd name="connsiteY20" fmla="*/ 102110 h 638429"/>
              <a:gd name="connsiteX0" fmla="*/ 584200 w 1498600"/>
              <a:gd name="connsiteY0" fmla="*/ 102110 h 675640"/>
              <a:gd name="connsiteX1" fmla="*/ 686310 w 1498600"/>
              <a:gd name="connsiteY1" fmla="*/ 0 h 675640"/>
              <a:gd name="connsiteX2" fmla="*/ 736600 w 1498600"/>
              <a:gd name="connsiteY2" fmla="*/ 0 h 675640"/>
              <a:gd name="connsiteX3" fmla="*/ 736600 w 1498600"/>
              <a:gd name="connsiteY3" fmla="*/ 0 h 675640"/>
              <a:gd name="connsiteX4" fmla="*/ 965200 w 1498600"/>
              <a:gd name="connsiteY4" fmla="*/ 0 h 675640"/>
              <a:gd name="connsiteX5" fmla="*/ 1396490 w 1498600"/>
              <a:gd name="connsiteY5" fmla="*/ 0 h 675640"/>
              <a:gd name="connsiteX6" fmla="*/ 1498600 w 1498600"/>
              <a:gd name="connsiteY6" fmla="*/ 102110 h 675640"/>
              <a:gd name="connsiteX7" fmla="*/ 1498600 w 1498600"/>
              <a:gd name="connsiteY7" fmla="*/ 357378 h 675640"/>
              <a:gd name="connsiteX8" fmla="*/ 1498600 w 1498600"/>
              <a:gd name="connsiteY8" fmla="*/ 357378 h 675640"/>
              <a:gd name="connsiteX9" fmla="*/ 1498600 w 1498600"/>
              <a:gd name="connsiteY9" fmla="*/ 510540 h 675640"/>
              <a:gd name="connsiteX10" fmla="*/ 1498600 w 1498600"/>
              <a:gd name="connsiteY10" fmla="*/ 510538 h 675640"/>
              <a:gd name="connsiteX11" fmla="*/ 1396490 w 1498600"/>
              <a:gd name="connsiteY11" fmla="*/ 612648 h 675640"/>
              <a:gd name="connsiteX12" fmla="*/ 965200 w 1498600"/>
              <a:gd name="connsiteY12" fmla="*/ 612648 h 675640"/>
              <a:gd name="connsiteX13" fmla="*/ 825503 w 1498600"/>
              <a:gd name="connsiteY13" fmla="*/ 638429 h 675640"/>
              <a:gd name="connsiteX14" fmla="*/ 736600 w 1498600"/>
              <a:gd name="connsiteY14" fmla="*/ 612648 h 675640"/>
              <a:gd name="connsiteX15" fmla="*/ 686310 w 1498600"/>
              <a:gd name="connsiteY15" fmla="*/ 612648 h 675640"/>
              <a:gd name="connsiteX16" fmla="*/ 584200 w 1498600"/>
              <a:gd name="connsiteY16" fmla="*/ 510538 h 675640"/>
              <a:gd name="connsiteX17" fmla="*/ 0 w 1498600"/>
              <a:gd name="connsiteY17" fmla="*/ 675640 h 675640"/>
              <a:gd name="connsiteX18" fmla="*/ 584200 w 1498600"/>
              <a:gd name="connsiteY18" fmla="*/ 357378 h 675640"/>
              <a:gd name="connsiteX19" fmla="*/ 584200 w 1498600"/>
              <a:gd name="connsiteY19" fmla="*/ 357378 h 675640"/>
              <a:gd name="connsiteX20" fmla="*/ 584200 w 1498600"/>
              <a:gd name="connsiteY20" fmla="*/ 102110 h 675640"/>
              <a:gd name="connsiteX0" fmla="*/ 584200 w 1498600"/>
              <a:gd name="connsiteY0" fmla="*/ 102110 h 675640"/>
              <a:gd name="connsiteX1" fmla="*/ 686310 w 1498600"/>
              <a:gd name="connsiteY1" fmla="*/ 0 h 675640"/>
              <a:gd name="connsiteX2" fmla="*/ 736600 w 1498600"/>
              <a:gd name="connsiteY2" fmla="*/ 0 h 675640"/>
              <a:gd name="connsiteX3" fmla="*/ 736600 w 1498600"/>
              <a:gd name="connsiteY3" fmla="*/ 0 h 675640"/>
              <a:gd name="connsiteX4" fmla="*/ 965200 w 1498600"/>
              <a:gd name="connsiteY4" fmla="*/ 0 h 675640"/>
              <a:gd name="connsiteX5" fmla="*/ 1396490 w 1498600"/>
              <a:gd name="connsiteY5" fmla="*/ 0 h 675640"/>
              <a:gd name="connsiteX6" fmla="*/ 1498600 w 1498600"/>
              <a:gd name="connsiteY6" fmla="*/ 102110 h 675640"/>
              <a:gd name="connsiteX7" fmla="*/ 1498600 w 1498600"/>
              <a:gd name="connsiteY7" fmla="*/ 357378 h 675640"/>
              <a:gd name="connsiteX8" fmla="*/ 1498600 w 1498600"/>
              <a:gd name="connsiteY8" fmla="*/ 357378 h 675640"/>
              <a:gd name="connsiteX9" fmla="*/ 1498600 w 1498600"/>
              <a:gd name="connsiteY9" fmla="*/ 510540 h 675640"/>
              <a:gd name="connsiteX10" fmla="*/ 1498600 w 1498600"/>
              <a:gd name="connsiteY10" fmla="*/ 510538 h 675640"/>
              <a:gd name="connsiteX11" fmla="*/ 1396490 w 1498600"/>
              <a:gd name="connsiteY11" fmla="*/ 612648 h 675640"/>
              <a:gd name="connsiteX12" fmla="*/ 965200 w 1498600"/>
              <a:gd name="connsiteY12" fmla="*/ 612648 h 675640"/>
              <a:gd name="connsiteX13" fmla="*/ 825503 w 1498600"/>
              <a:gd name="connsiteY13" fmla="*/ 614956 h 675640"/>
              <a:gd name="connsiteX14" fmla="*/ 736600 w 1498600"/>
              <a:gd name="connsiteY14" fmla="*/ 612648 h 675640"/>
              <a:gd name="connsiteX15" fmla="*/ 686310 w 1498600"/>
              <a:gd name="connsiteY15" fmla="*/ 612648 h 675640"/>
              <a:gd name="connsiteX16" fmla="*/ 584200 w 1498600"/>
              <a:gd name="connsiteY16" fmla="*/ 510538 h 675640"/>
              <a:gd name="connsiteX17" fmla="*/ 0 w 1498600"/>
              <a:gd name="connsiteY17" fmla="*/ 675640 h 675640"/>
              <a:gd name="connsiteX18" fmla="*/ 584200 w 1498600"/>
              <a:gd name="connsiteY18" fmla="*/ 357378 h 675640"/>
              <a:gd name="connsiteX19" fmla="*/ 584200 w 1498600"/>
              <a:gd name="connsiteY19" fmla="*/ 357378 h 675640"/>
              <a:gd name="connsiteX20" fmla="*/ 584200 w 1498600"/>
              <a:gd name="connsiteY20" fmla="*/ 102110 h 675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98600" h="675640">
                <a:moveTo>
                  <a:pt x="584200" y="102110"/>
                </a:moveTo>
                <a:cubicBezTo>
                  <a:pt x="584200" y="45716"/>
                  <a:pt x="629916" y="0"/>
                  <a:pt x="686310" y="0"/>
                </a:cubicBezTo>
                <a:lnTo>
                  <a:pt x="736600" y="0"/>
                </a:lnTo>
                <a:lnTo>
                  <a:pt x="736600" y="0"/>
                </a:lnTo>
                <a:lnTo>
                  <a:pt x="965200" y="0"/>
                </a:lnTo>
                <a:lnTo>
                  <a:pt x="1396490" y="0"/>
                </a:lnTo>
                <a:cubicBezTo>
                  <a:pt x="1452884" y="0"/>
                  <a:pt x="1498600" y="45716"/>
                  <a:pt x="1498600" y="102110"/>
                </a:cubicBezTo>
                <a:lnTo>
                  <a:pt x="1498600" y="357378"/>
                </a:lnTo>
                <a:lnTo>
                  <a:pt x="1498600" y="357378"/>
                </a:lnTo>
                <a:lnTo>
                  <a:pt x="1498600" y="510540"/>
                </a:lnTo>
                <a:lnTo>
                  <a:pt x="1498600" y="510538"/>
                </a:lnTo>
                <a:cubicBezTo>
                  <a:pt x="1498600" y="566932"/>
                  <a:pt x="1452884" y="612648"/>
                  <a:pt x="1396490" y="612648"/>
                </a:cubicBezTo>
                <a:lnTo>
                  <a:pt x="965200" y="612648"/>
                </a:lnTo>
                <a:lnTo>
                  <a:pt x="825503" y="614956"/>
                </a:lnTo>
                <a:lnTo>
                  <a:pt x="736600" y="612648"/>
                </a:lnTo>
                <a:lnTo>
                  <a:pt x="686310" y="612648"/>
                </a:lnTo>
                <a:cubicBezTo>
                  <a:pt x="629916" y="612648"/>
                  <a:pt x="584200" y="566932"/>
                  <a:pt x="584200" y="510538"/>
                </a:cubicBezTo>
                <a:lnTo>
                  <a:pt x="0" y="675640"/>
                </a:lnTo>
                <a:lnTo>
                  <a:pt x="584200" y="357378"/>
                </a:lnTo>
                <a:lnTo>
                  <a:pt x="584200" y="357378"/>
                </a:lnTo>
                <a:lnTo>
                  <a:pt x="584200" y="10211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  <a:effectLst>
            <a:innerShdw blurRad="660400" dist="558800" dir="15000000">
              <a:schemeClr val="bg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b="1" dirty="0">
                <a:solidFill>
                  <a:schemeClr val="bg1"/>
                </a:solidFill>
              </a:rPr>
              <a:t>z</a:t>
            </a:r>
            <a:r>
              <a:rPr lang="pl-PL" b="1" dirty="0" smtClean="0">
                <a:solidFill>
                  <a:schemeClr val="bg1"/>
                </a:solidFill>
              </a:rPr>
              <a:t>biornik</a:t>
            </a:r>
          </a:p>
          <a:p>
            <a:pPr algn="r"/>
            <a:r>
              <a:rPr lang="pl-PL" b="1" dirty="0">
                <a:solidFill>
                  <a:schemeClr val="bg1"/>
                </a:solidFill>
              </a:rPr>
              <a:t>w</a:t>
            </a:r>
            <a:r>
              <a:rPr lang="pl-PL" b="1" dirty="0" smtClean="0">
                <a:solidFill>
                  <a:schemeClr val="bg1"/>
                </a:solidFill>
              </a:rPr>
              <a:t>yrównawczy </a:t>
            </a:r>
          </a:p>
          <a:p>
            <a:pPr algn="r"/>
            <a:r>
              <a:rPr lang="pl-PL" b="1" dirty="0">
                <a:solidFill>
                  <a:schemeClr val="bg1"/>
                </a:solidFill>
              </a:rPr>
              <a:t>p</a:t>
            </a:r>
            <a:r>
              <a:rPr lang="pl-PL" b="1" dirty="0" smtClean="0">
                <a:solidFill>
                  <a:schemeClr val="bg1"/>
                </a:solidFill>
              </a:rPr>
              <a:t>łynu</a:t>
            </a:r>
          </a:p>
          <a:p>
            <a:pPr algn="r"/>
            <a:r>
              <a:rPr lang="pl-PL" b="1" dirty="0" smtClean="0">
                <a:solidFill>
                  <a:schemeClr val="bg1"/>
                </a:solidFill>
              </a:rPr>
              <a:t>chłodzącego</a:t>
            </a:r>
          </a:p>
        </p:txBody>
      </p:sp>
    </p:spTree>
    <p:extLst>
      <p:ext uri="{BB962C8B-B14F-4D97-AF65-F5344CB8AC3E}">
        <p14:creationId xmlns:p14="http://schemas.microsoft.com/office/powerpoint/2010/main" val="2611914019"/>
      </p:ext>
    </p:extLst>
  </p:cSld>
  <p:clrMapOvr>
    <a:masterClrMapping/>
  </p:clrMapOvr>
  <p:transition spd="med" advTm="8000">
    <p:dissolv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/>
              <a:t>Zbiornik wyrównawczy płynu chłodzącego z oznaczeniami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405" y="1784350"/>
            <a:ext cx="6982389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jaśnienie prostokątne zaokrąglone 3"/>
          <p:cNvSpPr/>
          <p:nvPr/>
        </p:nvSpPr>
        <p:spPr>
          <a:xfrm>
            <a:off x="2195736" y="2276872"/>
            <a:ext cx="1759569" cy="1171944"/>
          </a:xfrm>
          <a:custGeom>
            <a:avLst/>
            <a:gdLst>
              <a:gd name="connsiteX0" fmla="*/ 0 w 914400"/>
              <a:gd name="connsiteY0" fmla="*/ 102110 h 612648"/>
              <a:gd name="connsiteX1" fmla="*/ 102110 w 914400"/>
              <a:gd name="connsiteY1" fmla="*/ 0 h 612648"/>
              <a:gd name="connsiteX2" fmla="*/ 152400 w 914400"/>
              <a:gd name="connsiteY2" fmla="*/ 0 h 612648"/>
              <a:gd name="connsiteX3" fmla="*/ 152400 w 914400"/>
              <a:gd name="connsiteY3" fmla="*/ 0 h 612648"/>
              <a:gd name="connsiteX4" fmla="*/ 381000 w 914400"/>
              <a:gd name="connsiteY4" fmla="*/ 0 h 612648"/>
              <a:gd name="connsiteX5" fmla="*/ 812290 w 914400"/>
              <a:gd name="connsiteY5" fmla="*/ 0 h 612648"/>
              <a:gd name="connsiteX6" fmla="*/ 914400 w 914400"/>
              <a:gd name="connsiteY6" fmla="*/ 102110 h 612648"/>
              <a:gd name="connsiteX7" fmla="*/ 914400 w 914400"/>
              <a:gd name="connsiteY7" fmla="*/ 357378 h 612648"/>
              <a:gd name="connsiteX8" fmla="*/ 914400 w 914400"/>
              <a:gd name="connsiteY8" fmla="*/ 357378 h 612648"/>
              <a:gd name="connsiteX9" fmla="*/ 914400 w 914400"/>
              <a:gd name="connsiteY9" fmla="*/ 510540 h 612648"/>
              <a:gd name="connsiteX10" fmla="*/ 914400 w 914400"/>
              <a:gd name="connsiteY10" fmla="*/ 510538 h 612648"/>
              <a:gd name="connsiteX11" fmla="*/ 812290 w 914400"/>
              <a:gd name="connsiteY11" fmla="*/ 612648 h 612648"/>
              <a:gd name="connsiteX12" fmla="*/ 381000 w 914400"/>
              <a:gd name="connsiteY12" fmla="*/ 612648 h 612648"/>
              <a:gd name="connsiteX13" fmla="*/ 266703 w 914400"/>
              <a:gd name="connsiteY13" fmla="*/ 689229 h 612648"/>
              <a:gd name="connsiteX14" fmla="*/ 152400 w 914400"/>
              <a:gd name="connsiteY14" fmla="*/ 612648 h 612648"/>
              <a:gd name="connsiteX15" fmla="*/ 102110 w 914400"/>
              <a:gd name="connsiteY15" fmla="*/ 612648 h 612648"/>
              <a:gd name="connsiteX16" fmla="*/ 0 w 914400"/>
              <a:gd name="connsiteY16" fmla="*/ 510538 h 612648"/>
              <a:gd name="connsiteX17" fmla="*/ 0 w 914400"/>
              <a:gd name="connsiteY17" fmla="*/ 510540 h 612648"/>
              <a:gd name="connsiteX18" fmla="*/ 0 w 914400"/>
              <a:gd name="connsiteY18" fmla="*/ 357378 h 612648"/>
              <a:gd name="connsiteX19" fmla="*/ 0 w 914400"/>
              <a:gd name="connsiteY19" fmla="*/ 357378 h 612648"/>
              <a:gd name="connsiteX20" fmla="*/ 0 w 914400"/>
              <a:gd name="connsiteY20" fmla="*/ 102110 h 612648"/>
              <a:gd name="connsiteX0" fmla="*/ 0 w 914400"/>
              <a:gd name="connsiteY0" fmla="*/ 102110 h 612648"/>
              <a:gd name="connsiteX1" fmla="*/ 102110 w 914400"/>
              <a:gd name="connsiteY1" fmla="*/ 0 h 612648"/>
              <a:gd name="connsiteX2" fmla="*/ 152400 w 914400"/>
              <a:gd name="connsiteY2" fmla="*/ 0 h 612648"/>
              <a:gd name="connsiteX3" fmla="*/ 152400 w 914400"/>
              <a:gd name="connsiteY3" fmla="*/ 0 h 612648"/>
              <a:gd name="connsiteX4" fmla="*/ 381000 w 914400"/>
              <a:gd name="connsiteY4" fmla="*/ 0 h 612648"/>
              <a:gd name="connsiteX5" fmla="*/ 812290 w 914400"/>
              <a:gd name="connsiteY5" fmla="*/ 0 h 612648"/>
              <a:gd name="connsiteX6" fmla="*/ 914400 w 914400"/>
              <a:gd name="connsiteY6" fmla="*/ 102110 h 612648"/>
              <a:gd name="connsiteX7" fmla="*/ 914400 w 914400"/>
              <a:gd name="connsiteY7" fmla="*/ 357378 h 612648"/>
              <a:gd name="connsiteX8" fmla="*/ 914400 w 914400"/>
              <a:gd name="connsiteY8" fmla="*/ 357378 h 612648"/>
              <a:gd name="connsiteX9" fmla="*/ 914400 w 914400"/>
              <a:gd name="connsiteY9" fmla="*/ 510540 h 612648"/>
              <a:gd name="connsiteX10" fmla="*/ 914400 w 914400"/>
              <a:gd name="connsiteY10" fmla="*/ 510538 h 612648"/>
              <a:gd name="connsiteX11" fmla="*/ 812290 w 914400"/>
              <a:gd name="connsiteY11" fmla="*/ 612648 h 612648"/>
              <a:gd name="connsiteX12" fmla="*/ 381000 w 914400"/>
              <a:gd name="connsiteY12" fmla="*/ 612648 h 612648"/>
              <a:gd name="connsiteX13" fmla="*/ 254003 w 914400"/>
              <a:gd name="connsiteY13" fmla="*/ 587629 h 612648"/>
              <a:gd name="connsiteX14" fmla="*/ 152400 w 914400"/>
              <a:gd name="connsiteY14" fmla="*/ 612648 h 612648"/>
              <a:gd name="connsiteX15" fmla="*/ 102110 w 914400"/>
              <a:gd name="connsiteY15" fmla="*/ 612648 h 612648"/>
              <a:gd name="connsiteX16" fmla="*/ 0 w 914400"/>
              <a:gd name="connsiteY16" fmla="*/ 510538 h 612648"/>
              <a:gd name="connsiteX17" fmla="*/ 0 w 914400"/>
              <a:gd name="connsiteY17" fmla="*/ 510540 h 612648"/>
              <a:gd name="connsiteX18" fmla="*/ 0 w 914400"/>
              <a:gd name="connsiteY18" fmla="*/ 357378 h 612648"/>
              <a:gd name="connsiteX19" fmla="*/ 0 w 914400"/>
              <a:gd name="connsiteY19" fmla="*/ 357378 h 612648"/>
              <a:gd name="connsiteX20" fmla="*/ 0 w 914400"/>
              <a:gd name="connsiteY20" fmla="*/ 102110 h 612648"/>
              <a:gd name="connsiteX0" fmla="*/ 0 w 1174749"/>
              <a:gd name="connsiteY0" fmla="*/ 102110 h 739648"/>
              <a:gd name="connsiteX1" fmla="*/ 102110 w 1174749"/>
              <a:gd name="connsiteY1" fmla="*/ 0 h 739648"/>
              <a:gd name="connsiteX2" fmla="*/ 152400 w 1174749"/>
              <a:gd name="connsiteY2" fmla="*/ 0 h 739648"/>
              <a:gd name="connsiteX3" fmla="*/ 152400 w 1174749"/>
              <a:gd name="connsiteY3" fmla="*/ 0 h 739648"/>
              <a:gd name="connsiteX4" fmla="*/ 381000 w 1174749"/>
              <a:gd name="connsiteY4" fmla="*/ 0 h 739648"/>
              <a:gd name="connsiteX5" fmla="*/ 812290 w 1174749"/>
              <a:gd name="connsiteY5" fmla="*/ 0 h 739648"/>
              <a:gd name="connsiteX6" fmla="*/ 914400 w 1174749"/>
              <a:gd name="connsiteY6" fmla="*/ 102110 h 739648"/>
              <a:gd name="connsiteX7" fmla="*/ 914400 w 1174749"/>
              <a:gd name="connsiteY7" fmla="*/ 357378 h 739648"/>
              <a:gd name="connsiteX8" fmla="*/ 914400 w 1174749"/>
              <a:gd name="connsiteY8" fmla="*/ 357378 h 739648"/>
              <a:gd name="connsiteX9" fmla="*/ 914400 w 1174749"/>
              <a:gd name="connsiteY9" fmla="*/ 510540 h 739648"/>
              <a:gd name="connsiteX10" fmla="*/ 914400 w 1174749"/>
              <a:gd name="connsiteY10" fmla="*/ 510538 h 739648"/>
              <a:gd name="connsiteX11" fmla="*/ 1167890 w 1174749"/>
              <a:gd name="connsiteY11" fmla="*/ 739648 h 739648"/>
              <a:gd name="connsiteX12" fmla="*/ 381000 w 1174749"/>
              <a:gd name="connsiteY12" fmla="*/ 612648 h 739648"/>
              <a:gd name="connsiteX13" fmla="*/ 254003 w 1174749"/>
              <a:gd name="connsiteY13" fmla="*/ 587629 h 739648"/>
              <a:gd name="connsiteX14" fmla="*/ 152400 w 1174749"/>
              <a:gd name="connsiteY14" fmla="*/ 612648 h 739648"/>
              <a:gd name="connsiteX15" fmla="*/ 102110 w 1174749"/>
              <a:gd name="connsiteY15" fmla="*/ 612648 h 739648"/>
              <a:gd name="connsiteX16" fmla="*/ 0 w 1174749"/>
              <a:gd name="connsiteY16" fmla="*/ 510538 h 739648"/>
              <a:gd name="connsiteX17" fmla="*/ 0 w 1174749"/>
              <a:gd name="connsiteY17" fmla="*/ 510540 h 739648"/>
              <a:gd name="connsiteX18" fmla="*/ 0 w 1174749"/>
              <a:gd name="connsiteY18" fmla="*/ 357378 h 739648"/>
              <a:gd name="connsiteX19" fmla="*/ 0 w 1174749"/>
              <a:gd name="connsiteY19" fmla="*/ 357378 h 739648"/>
              <a:gd name="connsiteX20" fmla="*/ 0 w 1174749"/>
              <a:gd name="connsiteY20" fmla="*/ 102110 h 739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74749" h="739648">
                <a:moveTo>
                  <a:pt x="0" y="102110"/>
                </a:moveTo>
                <a:cubicBezTo>
                  <a:pt x="0" y="45716"/>
                  <a:pt x="45716" y="0"/>
                  <a:pt x="102110" y="0"/>
                </a:cubicBezTo>
                <a:lnTo>
                  <a:pt x="152400" y="0"/>
                </a:lnTo>
                <a:lnTo>
                  <a:pt x="152400" y="0"/>
                </a:lnTo>
                <a:lnTo>
                  <a:pt x="381000" y="0"/>
                </a:lnTo>
                <a:lnTo>
                  <a:pt x="812290" y="0"/>
                </a:lnTo>
                <a:cubicBezTo>
                  <a:pt x="868684" y="0"/>
                  <a:pt x="914400" y="45716"/>
                  <a:pt x="914400" y="102110"/>
                </a:cubicBezTo>
                <a:lnTo>
                  <a:pt x="914400" y="357378"/>
                </a:lnTo>
                <a:lnTo>
                  <a:pt x="914400" y="357378"/>
                </a:lnTo>
                <a:lnTo>
                  <a:pt x="914400" y="510540"/>
                </a:lnTo>
                <a:lnTo>
                  <a:pt x="914400" y="510538"/>
                </a:lnTo>
                <a:cubicBezTo>
                  <a:pt x="914400" y="566932"/>
                  <a:pt x="1224284" y="739648"/>
                  <a:pt x="1167890" y="739648"/>
                </a:cubicBezTo>
                <a:lnTo>
                  <a:pt x="381000" y="612648"/>
                </a:lnTo>
                <a:lnTo>
                  <a:pt x="254003" y="587629"/>
                </a:lnTo>
                <a:lnTo>
                  <a:pt x="152400" y="612648"/>
                </a:lnTo>
                <a:lnTo>
                  <a:pt x="102110" y="612648"/>
                </a:lnTo>
                <a:cubicBezTo>
                  <a:pt x="45716" y="612648"/>
                  <a:pt x="0" y="566932"/>
                  <a:pt x="0" y="510538"/>
                </a:cubicBezTo>
                <a:lnTo>
                  <a:pt x="0" y="510540"/>
                </a:lnTo>
                <a:lnTo>
                  <a:pt x="0" y="357378"/>
                </a:lnTo>
                <a:lnTo>
                  <a:pt x="0" y="357378"/>
                </a:lnTo>
                <a:lnTo>
                  <a:pt x="0" y="10211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  <a:effectLst>
            <a:innerShdw blurRad="495300" dist="406400" dir="16620000">
              <a:schemeClr val="bg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b="1" dirty="0">
                <a:solidFill>
                  <a:schemeClr val="bg1"/>
                </a:solidFill>
              </a:rPr>
              <a:t>o</a:t>
            </a:r>
            <a:r>
              <a:rPr lang="pl-PL" b="1" dirty="0" smtClean="0">
                <a:solidFill>
                  <a:schemeClr val="bg1"/>
                </a:solidFill>
              </a:rPr>
              <a:t>znaczenie</a:t>
            </a:r>
          </a:p>
          <a:p>
            <a:r>
              <a:rPr lang="pl-PL" b="1" dirty="0" smtClean="0">
                <a:solidFill>
                  <a:schemeClr val="bg1"/>
                </a:solidFill>
              </a:rPr>
              <a:t>F-pełny</a:t>
            </a: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5" name="Objaśnienie prostokątne zaokrąglone 4"/>
          <p:cNvSpPr/>
          <p:nvPr/>
        </p:nvSpPr>
        <p:spPr>
          <a:xfrm>
            <a:off x="4661396" y="3867120"/>
            <a:ext cx="1710804" cy="1146055"/>
          </a:xfrm>
          <a:custGeom>
            <a:avLst/>
            <a:gdLst>
              <a:gd name="connsiteX0" fmla="*/ 0 w 914400"/>
              <a:gd name="connsiteY0" fmla="*/ 102110 h 612648"/>
              <a:gd name="connsiteX1" fmla="*/ 102110 w 914400"/>
              <a:gd name="connsiteY1" fmla="*/ 0 h 612648"/>
              <a:gd name="connsiteX2" fmla="*/ 152400 w 914400"/>
              <a:gd name="connsiteY2" fmla="*/ 0 h 612648"/>
              <a:gd name="connsiteX3" fmla="*/ 152400 w 914400"/>
              <a:gd name="connsiteY3" fmla="*/ 0 h 612648"/>
              <a:gd name="connsiteX4" fmla="*/ 381000 w 914400"/>
              <a:gd name="connsiteY4" fmla="*/ 0 h 612648"/>
              <a:gd name="connsiteX5" fmla="*/ 812290 w 914400"/>
              <a:gd name="connsiteY5" fmla="*/ 0 h 612648"/>
              <a:gd name="connsiteX6" fmla="*/ 914400 w 914400"/>
              <a:gd name="connsiteY6" fmla="*/ 102110 h 612648"/>
              <a:gd name="connsiteX7" fmla="*/ 914400 w 914400"/>
              <a:gd name="connsiteY7" fmla="*/ 357378 h 612648"/>
              <a:gd name="connsiteX8" fmla="*/ 914400 w 914400"/>
              <a:gd name="connsiteY8" fmla="*/ 357378 h 612648"/>
              <a:gd name="connsiteX9" fmla="*/ 914400 w 914400"/>
              <a:gd name="connsiteY9" fmla="*/ 510540 h 612648"/>
              <a:gd name="connsiteX10" fmla="*/ 914400 w 914400"/>
              <a:gd name="connsiteY10" fmla="*/ 510538 h 612648"/>
              <a:gd name="connsiteX11" fmla="*/ 812290 w 914400"/>
              <a:gd name="connsiteY11" fmla="*/ 612648 h 612648"/>
              <a:gd name="connsiteX12" fmla="*/ 381000 w 914400"/>
              <a:gd name="connsiteY12" fmla="*/ 612648 h 612648"/>
              <a:gd name="connsiteX13" fmla="*/ 266703 w 914400"/>
              <a:gd name="connsiteY13" fmla="*/ 689229 h 612648"/>
              <a:gd name="connsiteX14" fmla="*/ 152400 w 914400"/>
              <a:gd name="connsiteY14" fmla="*/ 612648 h 612648"/>
              <a:gd name="connsiteX15" fmla="*/ 102110 w 914400"/>
              <a:gd name="connsiteY15" fmla="*/ 612648 h 612648"/>
              <a:gd name="connsiteX16" fmla="*/ 0 w 914400"/>
              <a:gd name="connsiteY16" fmla="*/ 510538 h 612648"/>
              <a:gd name="connsiteX17" fmla="*/ 0 w 914400"/>
              <a:gd name="connsiteY17" fmla="*/ 510540 h 612648"/>
              <a:gd name="connsiteX18" fmla="*/ 0 w 914400"/>
              <a:gd name="connsiteY18" fmla="*/ 357378 h 612648"/>
              <a:gd name="connsiteX19" fmla="*/ 0 w 914400"/>
              <a:gd name="connsiteY19" fmla="*/ 357378 h 612648"/>
              <a:gd name="connsiteX20" fmla="*/ 0 w 914400"/>
              <a:gd name="connsiteY20" fmla="*/ 102110 h 612648"/>
              <a:gd name="connsiteX0" fmla="*/ 0 w 914400"/>
              <a:gd name="connsiteY0" fmla="*/ 102110 h 613029"/>
              <a:gd name="connsiteX1" fmla="*/ 102110 w 914400"/>
              <a:gd name="connsiteY1" fmla="*/ 0 h 613029"/>
              <a:gd name="connsiteX2" fmla="*/ 152400 w 914400"/>
              <a:gd name="connsiteY2" fmla="*/ 0 h 613029"/>
              <a:gd name="connsiteX3" fmla="*/ 152400 w 914400"/>
              <a:gd name="connsiteY3" fmla="*/ 0 h 613029"/>
              <a:gd name="connsiteX4" fmla="*/ 381000 w 914400"/>
              <a:gd name="connsiteY4" fmla="*/ 0 h 613029"/>
              <a:gd name="connsiteX5" fmla="*/ 812290 w 914400"/>
              <a:gd name="connsiteY5" fmla="*/ 0 h 613029"/>
              <a:gd name="connsiteX6" fmla="*/ 914400 w 914400"/>
              <a:gd name="connsiteY6" fmla="*/ 102110 h 613029"/>
              <a:gd name="connsiteX7" fmla="*/ 914400 w 914400"/>
              <a:gd name="connsiteY7" fmla="*/ 357378 h 613029"/>
              <a:gd name="connsiteX8" fmla="*/ 914400 w 914400"/>
              <a:gd name="connsiteY8" fmla="*/ 357378 h 613029"/>
              <a:gd name="connsiteX9" fmla="*/ 914400 w 914400"/>
              <a:gd name="connsiteY9" fmla="*/ 510540 h 613029"/>
              <a:gd name="connsiteX10" fmla="*/ 914400 w 914400"/>
              <a:gd name="connsiteY10" fmla="*/ 510538 h 613029"/>
              <a:gd name="connsiteX11" fmla="*/ 812290 w 914400"/>
              <a:gd name="connsiteY11" fmla="*/ 612648 h 613029"/>
              <a:gd name="connsiteX12" fmla="*/ 381000 w 914400"/>
              <a:gd name="connsiteY12" fmla="*/ 612648 h 613029"/>
              <a:gd name="connsiteX13" fmla="*/ 266703 w 914400"/>
              <a:gd name="connsiteY13" fmla="*/ 613029 h 613029"/>
              <a:gd name="connsiteX14" fmla="*/ 152400 w 914400"/>
              <a:gd name="connsiteY14" fmla="*/ 612648 h 613029"/>
              <a:gd name="connsiteX15" fmla="*/ 102110 w 914400"/>
              <a:gd name="connsiteY15" fmla="*/ 612648 h 613029"/>
              <a:gd name="connsiteX16" fmla="*/ 0 w 914400"/>
              <a:gd name="connsiteY16" fmla="*/ 510538 h 613029"/>
              <a:gd name="connsiteX17" fmla="*/ 0 w 914400"/>
              <a:gd name="connsiteY17" fmla="*/ 510540 h 613029"/>
              <a:gd name="connsiteX18" fmla="*/ 0 w 914400"/>
              <a:gd name="connsiteY18" fmla="*/ 357378 h 613029"/>
              <a:gd name="connsiteX19" fmla="*/ 0 w 914400"/>
              <a:gd name="connsiteY19" fmla="*/ 357378 h 613029"/>
              <a:gd name="connsiteX20" fmla="*/ 0 w 914400"/>
              <a:gd name="connsiteY20" fmla="*/ 102110 h 613029"/>
              <a:gd name="connsiteX0" fmla="*/ 0 w 1295400"/>
              <a:gd name="connsiteY0" fmla="*/ 11453 h 738272"/>
              <a:gd name="connsiteX1" fmla="*/ 483110 w 1295400"/>
              <a:gd name="connsiteY1" fmla="*/ 125243 h 738272"/>
              <a:gd name="connsiteX2" fmla="*/ 533400 w 1295400"/>
              <a:gd name="connsiteY2" fmla="*/ 125243 h 738272"/>
              <a:gd name="connsiteX3" fmla="*/ 533400 w 1295400"/>
              <a:gd name="connsiteY3" fmla="*/ 125243 h 738272"/>
              <a:gd name="connsiteX4" fmla="*/ 762000 w 1295400"/>
              <a:gd name="connsiteY4" fmla="*/ 125243 h 738272"/>
              <a:gd name="connsiteX5" fmla="*/ 1193290 w 1295400"/>
              <a:gd name="connsiteY5" fmla="*/ 125243 h 738272"/>
              <a:gd name="connsiteX6" fmla="*/ 1295400 w 1295400"/>
              <a:gd name="connsiteY6" fmla="*/ 227353 h 738272"/>
              <a:gd name="connsiteX7" fmla="*/ 1295400 w 1295400"/>
              <a:gd name="connsiteY7" fmla="*/ 482621 h 738272"/>
              <a:gd name="connsiteX8" fmla="*/ 1295400 w 1295400"/>
              <a:gd name="connsiteY8" fmla="*/ 482621 h 738272"/>
              <a:gd name="connsiteX9" fmla="*/ 1295400 w 1295400"/>
              <a:gd name="connsiteY9" fmla="*/ 635783 h 738272"/>
              <a:gd name="connsiteX10" fmla="*/ 1295400 w 1295400"/>
              <a:gd name="connsiteY10" fmla="*/ 635781 h 738272"/>
              <a:gd name="connsiteX11" fmla="*/ 1193290 w 1295400"/>
              <a:gd name="connsiteY11" fmla="*/ 737891 h 738272"/>
              <a:gd name="connsiteX12" fmla="*/ 762000 w 1295400"/>
              <a:gd name="connsiteY12" fmla="*/ 737891 h 738272"/>
              <a:gd name="connsiteX13" fmla="*/ 647703 w 1295400"/>
              <a:gd name="connsiteY13" fmla="*/ 738272 h 738272"/>
              <a:gd name="connsiteX14" fmla="*/ 533400 w 1295400"/>
              <a:gd name="connsiteY14" fmla="*/ 737891 h 738272"/>
              <a:gd name="connsiteX15" fmla="*/ 483110 w 1295400"/>
              <a:gd name="connsiteY15" fmla="*/ 737891 h 738272"/>
              <a:gd name="connsiteX16" fmla="*/ 381000 w 1295400"/>
              <a:gd name="connsiteY16" fmla="*/ 635781 h 738272"/>
              <a:gd name="connsiteX17" fmla="*/ 381000 w 1295400"/>
              <a:gd name="connsiteY17" fmla="*/ 635783 h 738272"/>
              <a:gd name="connsiteX18" fmla="*/ 381000 w 1295400"/>
              <a:gd name="connsiteY18" fmla="*/ 482621 h 738272"/>
              <a:gd name="connsiteX19" fmla="*/ 381000 w 1295400"/>
              <a:gd name="connsiteY19" fmla="*/ 482621 h 738272"/>
              <a:gd name="connsiteX20" fmla="*/ 0 w 1295400"/>
              <a:gd name="connsiteY20" fmla="*/ 11453 h 738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95400" h="738272">
                <a:moveTo>
                  <a:pt x="0" y="11453"/>
                </a:moveTo>
                <a:cubicBezTo>
                  <a:pt x="0" y="-44941"/>
                  <a:pt x="426716" y="125243"/>
                  <a:pt x="483110" y="125243"/>
                </a:cubicBezTo>
                <a:lnTo>
                  <a:pt x="533400" y="125243"/>
                </a:lnTo>
                <a:lnTo>
                  <a:pt x="533400" y="125243"/>
                </a:lnTo>
                <a:lnTo>
                  <a:pt x="762000" y="125243"/>
                </a:lnTo>
                <a:lnTo>
                  <a:pt x="1193290" y="125243"/>
                </a:lnTo>
                <a:cubicBezTo>
                  <a:pt x="1249684" y="125243"/>
                  <a:pt x="1295400" y="170959"/>
                  <a:pt x="1295400" y="227353"/>
                </a:cubicBezTo>
                <a:lnTo>
                  <a:pt x="1295400" y="482621"/>
                </a:lnTo>
                <a:lnTo>
                  <a:pt x="1295400" y="482621"/>
                </a:lnTo>
                <a:lnTo>
                  <a:pt x="1295400" y="635783"/>
                </a:lnTo>
                <a:lnTo>
                  <a:pt x="1295400" y="635781"/>
                </a:lnTo>
                <a:cubicBezTo>
                  <a:pt x="1295400" y="692175"/>
                  <a:pt x="1249684" y="737891"/>
                  <a:pt x="1193290" y="737891"/>
                </a:cubicBezTo>
                <a:lnTo>
                  <a:pt x="762000" y="737891"/>
                </a:lnTo>
                <a:lnTo>
                  <a:pt x="647703" y="738272"/>
                </a:lnTo>
                <a:lnTo>
                  <a:pt x="533400" y="737891"/>
                </a:lnTo>
                <a:lnTo>
                  <a:pt x="483110" y="737891"/>
                </a:lnTo>
                <a:cubicBezTo>
                  <a:pt x="426716" y="737891"/>
                  <a:pt x="381000" y="692175"/>
                  <a:pt x="381000" y="635781"/>
                </a:cubicBezTo>
                <a:lnTo>
                  <a:pt x="381000" y="635783"/>
                </a:lnTo>
                <a:lnTo>
                  <a:pt x="381000" y="482621"/>
                </a:lnTo>
                <a:lnTo>
                  <a:pt x="381000" y="482621"/>
                </a:lnTo>
                <a:lnTo>
                  <a:pt x="0" y="11453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  <a:effectLst>
            <a:innerShdw blurRad="419100" dist="254000" dir="162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b="1" dirty="0">
                <a:solidFill>
                  <a:schemeClr val="bg1"/>
                </a:solidFill>
              </a:rPr>
              <a:t>o</a:t>
            </a:r>
            <a:r>
              <a:rPr lang="pl-PL" b="1" dirty="0" smtClean="0">
                <a:solidFill>
                  <a:schemeClr val="bg1"/>
                </a:solidFill>
              </a:rPr>
              <a:t>znaczenie</a:t>
            </a:r>
          </a:p>
          <a:p>
            <a:pPr algn="r"/>
            <a:r>
              <a:rPr lang="pl-PL" b="1" dirty="0" smtClean="0">
                <a:solidFill>
                  <a:schemeClr val="bg1"/>
                </a:solidFill>
              </a:rPr>
              <a:t>L-niski</a:t>
            </a:r>
            <a:endParaRPr lang="pl-P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824050"/>
      </p:ext>
    </p:extLst>
  </p:cSld>
  <p:clrMapOvr>
    <a:masterClrMapping/>
  </p:clrMapOvr>
  <p:transition spd="med" advTm="8000">
    <p:dissolv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/>
              <a:t>Poziom płynu hamulcowego - przód </a:t>
            </a: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 smtClean="0"/>
              <a:t>(SUZUKI SV)</a:t>
            </a:r>
            <a:endParaRPr lang="pl-PL" sz="28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394" y="1784350"/>
            <a:ext cx="6880411" cy="4572000"/>
          </a:xfrm>
        </p:spPr>
      </p:pic>
      <p:sp>
        <p:nvSpPr>
          <p:cNvPr id="5" name="Objaśnienie prostokątne zaokrąglone 4"/>
          <p:cNvSpPr/>
          <p:nvPr/>
        </p:nvSpPr>
        <p:spPr>
          <a:xfrm>
            <a:off x="3779912" y="2780928"/>
            <a:ext cx="2467830" cy="1141080"/>
          </a:xfrm>
          <a:custGeom>
            <a:avLst/>
            <a:gdLst>
              <a:gd name="connsiteX0" fmla="*/ 0 w 1585232"/>
              <a:gd name="connsiteY0" fmla="*/ 180024 h 1080120"/>
              <a:gd name="connsiteX1" fmla="*/ 180024 w 1585232"/>
              <a:gd name="connsiteY1" fmla="*/ 0 h 1080120"/>
              <a:gd name="connsiteX2" fmla="*/ 264205 w 1585232"/>
              <a:gd name="connsiteY2" fmla="*/ 0 h 1080120"/>
              <a:gd name="connsiteX3" fmla="*/ 264205 w 1585232"/>
              <a:gd name="connsiteY3" fmla="*/ 0 h 1080120"/>
              <a:gd name="connsiteX4" fmla="*/ 660513 w 1585232"/>
              <a:gd name="connsiteY4" fmla="*/ 0 h 1080120"/>
              <a:gd name="connsiteX5" fmla="*/ 1405208 w 1585232"/>
              <a:gd name="connsiteY5" fmla="*/ 0 h 1080120"/>
              <a:gd name="connsiteX6" fmla="*/ 1585232 w 1585232"/>
              <a:gd name="connsiteY6" fmla="*/ 180024 h 1080120"/>
              <a:gd name="connsiteX7" fmla="*/ 1585232 w 1585232"/>
              <a:gd name="connsiteY7" fmla="*/ 630070 h 1080120"/>
              <a:gd name="connsiteX8" fmla="*/ 1585232 w 1585232"/>
              <a:gd name="connsiteY8" fmla="*/ 630070 h 1080120"/>
              <a:gd name="connsiteX9" fmla="*/ 1585232 w 1585232"/>
              <a:gd name="connsiteY9" fmla="*/ 900100 h 1080120"/>
              <a:gd name="connsiteX10" fmla="*/ 1585232 w 1585232"/>
              <a:gd name="connsiteY10" fmla="*/ 900096 h 1080120"/>
              <a:gd name="connsiteX11" fmla="*/ 1405208 w 1585232"/>
              <a:gd name="connsiteY11" fmla="*/ 1080120 h 1080120"/>
              <a:gd name="connsiteX12" fmla="*/ 660513 w 1585232"/>
              <a:gd name="connsiteY12" fmla="*/ 1080120 h 1080120"/>
              <a:gd name="connsiteX13" fmla="*/ 472795 w 1585232"/>
              <a:gd name="connsiteY13" fmla="*/ 1098082 h 1080120"/>
              <a:gd name="connsiteX14" fmla="*/ 264205 w 1585232"/>
              <a:gd name="connsiteY14" fmla="*/ 1080120 h 1080120"/>
              <a:gd name="connsiteX15" fmla="*/ 180024 w 1585232"/>
              <a:gd name="connsiteY15" fmla="*/ 1080120 h 1080120"/>
              <a:gd name="connsiteX16" fmla="*/ 0 w 1585232"/>
              <a:gd name="connsiteY16" fmla="*/ 900096 h 1080120"/>
              <a:gd name="connsiteX17" fmla="*/ 0 w 1585232"/>
              <a:gd name="connsiteY17" fmla="*/ 900100 h 1080120"/>
              <a:gd name="connsiteX18" fmla="*/ 0 w 1585232"/>
              <a:gd name="connsiteY18" fmla="*/ 630070 h 1080120"/>
              <a:gd name="connsiteX19" fmla="*/ 0 w 1585232"/>
              <a:gd name="connsiteY19" fmla="*/ 630070 h 1080120"/>
              <a:gd name="connsiteX20" fmla="*/ 0 w 1585232"/>
              <a:gd name="connsiteY20" fmla="*/ 180024 h 1080120"/>
              <a:gd name="connsiteX0" fmla="*/ 0 w 2035782"/>
              <a:gd name="connsiteY0" fmla="*/ 180024 h 1141080"/>
              <a:gd name="connsiteX1" fmla="*/ 180024 w 2035782"/>
              <a:gd name="connsiteY1" fmla="*/ 0 h 1141080"/>
              <a:gd name="connsiteX2" fmla="*/ 264205 w 2035782"/>
              <a:gd name="connsiteY2" fmla="*/ 0 h 1141080"/>
              <a:gd name="connsiteX3" fmla="*/ 264205 w 2035782"/>
              <a:gd name="connsiteY3" fmla="*/ 0 h 1141080"/>
              <a:gd name="connsiteX4" fmla="*/ 660513 w 2035782"/>
              <a:gd name="connsiteY4" fmla="*/ 0 h 1141080"/>
              <a:gd name="connsiteX5" fmla="*/ 1405208 w 2035782"/>
              <a:gd name="connsiteY5" fmla="*/ 0 h 1141080"/>
              <a:gd name="connsiteX6" fmla="*/ 1585232 w 2035782"/>
              <a:gd name="connsiteY6" fmla="*/ 180024 h 1141080"/>
              <a:gd name="connsiteX7" fmla="*/ 1585232 w 2035782"/>
              <a:gd name="connsiteY7" fmla="*/ 630070 h 1141080"/>
              <a:gd name="connsiteX8" fmla="*/ 1585232 w 2035782"/>
              <a:gd name="connsiteY8" fmla="*/ 630070 h 1141080"/>
              <a:gd name="connsiteX9" fmla="*/ 1585232 w 2035782"/>
              <a:gd name="connsiteY9" fmla="*/ 900100 h 1141080"/>
              <a:gd name="connsiteX10" fmla="*/ 1585232 w 2035782"/>
              <a:gd name="connsiteY10" fmla="*/ 900096 h 1141080"/>
              <a:gd name="connsiteX11" fmla="*/ 2023517 w 2035782"/>
              <a:gd name="connsiteY11" fmla="*/ 1141080 h 1141080"/>
              <a:gd name="connsiteX12" fmla="*/ 660513 w 2035782"/>
              <a:gd name="connsiteY12" fmla="*/ 1080120 h 1141080"/>
              <a:gd name="connsiteX13" fmla="*/ 472795 w 2035782"/>
              <a:gd name="connsiteY13" fmla="*/ 1098082 h 1141080"/>
              <a:gd name="connsiteX14" fmla="*/ 264205 w 2035782"/>
              <a:gd name="connsiteY14" fmla="*/ 1080120 h 1141080"/>
              <a:gd name="connsiteX15" fmla="*/ 180024 w 2035782"/>
              <a:gd name="connsiteY15" fmla="*/ 1080120 h 1141080"/>
              <a:gd name="connsiteX16" fmla="*/ 0 w 2035782"/>
              <a:gd name="connsiteY16" fmla="*/ 900096 h 1141080"/>
              <a:gd name="connsiteX17" fmla="*/ 0 w 2035782"/>
              <a:gd name="connsiteY17" fmla="*/ 900100 h 1141080"/>
              <a:gd name="connsiteX18" fmla="*/ 0 w 2035782"/>
              <a:gd name="connsiteY18" fmla="*/ 630070 h 1141080"/>
              <a:gd name="connsiteX19" fmla="*/ 0 w 2035782"/>
              <a:gd name="connsiteY19" fmla="*/ 630070 h 1141080"/>
              <a:gd name="connsiteX20" fmla="*/ 0 w 2035782"/>
              <a:gd name="connsiteY20" fmla="*/ 180024 h 1141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35782" h="1141080">
                <a:moveTo>
                  <a:pt x="0" y="180024"/>
                </a:moveTo>
                <a:cubicBezTo>
                  <a:pt x="0" y="80599"/>
                  <a:pt x="80599" y="0"/>
                  <a:pt x="180024" y="0"/>
                </a:cubicBezTo>
                <a:lnTo>
                  <a:pt x="264205" y="0"/>
                </a:lnTo>
                <a:lnTo>
                  <a:pt x="264205" y="0"/>
                </a:lnTo>
                <a:lnTo>
                  <a:pt x="660513" y="0"/>
                </a:lnTo>
                <a:lnTo>
                  <a:pt x="1405208" y="0"/>
                </a:lnTo>
                <a:cubicBezTo>
                  <a:pt x="1504633" y="0"/>
                  <a:pt x="1585232" y="80599"/>
                  <a:pt x="1585232" y="180024"/>
                </a:cubicBezTo>
                <a:lnTo>
                  <a:pt x="1585232" y="630070"/>
                </a:lnTo>
                <a:lnTo>
                  <a:pt x="1585232" y="630070"/>
                </a:lnTo>
                <a:lnTo>
                  <a:pt x="1585232" y="900100"/>
                </a:lnTo>
                <a:lnTo>
                  <a:pt x="1585232" y="900096"/>
                </a:lnTo>
                <a:cubicBezTo>
                  <a:pt x="1585232" y="999521"/>
                  <a:pt x="2122942" y="1141080"/>
                  <a:pt x="2023517" y="1141080"/>
                </a:cubicBezTo>
                <a:lnTo>
                  <a:pt x="660513" y="1080120"/>
                </a:lnTo>
                <a:lnTo>
                  <a:pt x="472795" y="1098082"/>
                </a:lnTo>
                <a:lnTo>
                  <a:pt x="264205" y="1080120"/>
                </a:lnTo>
                <a:lnTo>
                  <a:pt x="180024" y="1080120"/>
                </a:lnTo>
                <a:cubicBezTo>
                  <a:pt x="80599" y="1080120"/>
                  <a:pt x="0" y="999521"/>
                  <a:pt x="0" y="900096"/>
                </a:cubicBezTo>
                <a:lnTo>
                  <a:pt x="0" y="900100"/>
                </a:lnTo>
                <a:lnTo>
                  <a:pt x="0" y="630070"/>
                </a:lnTo>
                <a:lnTo>
                  <a:pt x="0" y="630070"/>
                </a:lnTo>
                <a:lnTo>
                  <a:pt x="0" y="180024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  <a:effectLst>
            <a:innerShdw blurRad="368300" dist="330200" dir="16200000">
              <a:prstClr val="black">
                <a:alpha val="91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b="1" dirty="0">
                <a:solidFill>
                  <a:schemeClr val="bg1"/>
                </a:solidFill>
              </a:rPr>
              <a:t>o</a:t>
            </a:r>
            <a:r>
              <a:rPr lang="pl-PL" b="1" dirty="0" smtClean="0">
                <a:solidFill>
                  <a:schemeClr val="bg1"/>
                </a:solidFill>
              </a:rPr>
              <a:t>kienko kontrolne</a:t>
            </a:r>
          </a:p>
          <a:p>
            <a:r>
              <a:rPr lang="pl-PL" b="1" dirty="0" smtClean="0">
                <a:solidFill>
                  <a:schemeClr val="bg1"/>
                </a:solidFill>
              </a:rPr>
              <a:t>z oznaczeniem</a:t>
            </a:r>
          </a:p>
          <a:p>
            <a:r>
              <a:rPr lang="pl-PL" b="1" dirty="0" smtClean="0">
                <a:solidFill>
                  <a:schemeClr val="bg1"/>
                </a:solidFill>
              </a:rPr>
              <a:t>MINIMUM</a:t>
            </a:r>
          </a:p>
        </p:txBody>
      </p:sp>
    </p:spTree>
    <p:extLst>
      <p:ext uri="{BB962C8B-B14F-4D97-AF65-F5344CB8AC3E}">
        <p14:creationId xmlns:p14="http://schemas.microsoft.com/office/powerpoint/2010/main" val="612829426"/>
      </p:ext>
    </p:extLst>
  </p:cSld>
  <p:clrMapOvr>
    <a:masterClrMapping/>
  </p:clrMapOvr>
  <p:transition spd="med" advTm="8000">
    <p:dissolv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/>
              <a:t>Poziom płynu hamulcowego – </a:t>
            </a:r>
            <a:r>
              <a:rPr lang="pl-PL" sz="2800" dirty="0" smtClean="0"/>
              <a:t>tył</a:t>
            </a:r>
            <a:br>
              <a:rPr lang="pl-PL" sz="2800" dirty="0" smtClean="0"/>
            </a:br>
            <a:r>
              <a:rPr lang="pl-PL" sz="2800" dirty="0" smtClean="0"/>
              <a:t>(SUZUKI SV)</a:t>
            </a:r>
            <a:endParaRPr lang="pl-PL" sz="28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394" y="1784350"/>
            <a:ext cx="6880411" cy="4572000"/>
          </a:xfrm>
        </p:spPr>
      </p:pic>
      <p:sp>
        <p:nvSpPr>
          <p:cNvPr id="5" name="Objaśnienie prostokątne zaokrąglone 4"/>
          <p:cNvSpPr/>
          <p:nvPr/>
        </p:nvSpPr>
        <p:spPr>
          <a:xfrm>
            <a:off x="1619672" y="2060848"/>
            <a:ext cx="2657467" cy="1646886"/>
          </a:xfrm>
          <a:custGeom>
            <a:avLst/>
            <a:gdLst>
              <a:gd name="connsiteX0" fmla="*/ 0 w 1706488"/>
              <a:gd name="connsiteY0" fmla="*/ 270132 h 1620760"/>
              <a:gd name="connsiteX1" fmla="*/ 270132 w 1706488"/>
              <a:gd name="connsiteY1" fmla="*/ 0 h 1620760"/>
              <a:gd name="connsiteX2" fmla="*/ 284415 w 1706488"/>
              <a:gd name="connsiteY2" fmla="*/ 0 h 1620760"/>
              <a:gd name="connsiteX3" fmla="*/ 284415 w 1706488"/>
              <a:gd name="connsiteY3" fmla="*/ 0 h 1620760"/>
              <a:gd name="connsiteX4" fmla="*/ 711037 w 1706488"/>
              <a:gd name="connsiteY4" fmla="*/ 0 h 1620760"/>
              <a:gd name="connsiteX5" fmla="*/ 1436356 w 1706488"/>
              <a:gd name="connsiteY5" fmla="*/ 0 h 1620760"/>
              <a:gd name="connsiteX6" fmla="*/ 1706488 w 1706488"/>
              <a:gd name="connsiteY6" fmla="*/ 270132 h 1620760"/>
              <a:gd name="connsiteX7" fmla="*/ 1706488 w 1706488"/>
              <a:gd name="connsiteY7" fmla="*/ 945443 h 1620760"/>
              <a:gd name="connsiteX8" fmla="*/ 1706488 w 1706488"/>
              <a:gd name="connsiteY8" fmla="*/ 945443 h 1620760"/>
              <a:gd name="connsiteX9" fmla="*/ 1706488 w 1706488"/>
              <a:gd name="connsiteY9" fmla="*/ 1350633 h 1620760"/>
              <a:gd name="connsiteX10" fmla="*/ 1706488 w 1706488"/>
              <a:gd name="connsiteY10" fmla="*/ 1350628 h 1620760"/>
              <a:gd name="connsiteX11" fmla="*/ 1436356 w 1706488"/>
              <a:gd name="connsiteY11" fmla="*/ 1620760 h 1620760"/>
              <a:gd name="connsiteX12" fmla="*/ 711037 w 1706488"/>
              <a:gd name="connsiteY12" fmla="*/ 1620760 h 1620760"/>
              <a:gd name="connsiteX13" fmla="*/ 541281 w 1706488"/>
              <a:gd name="connsiteY13" fmla="*/ 1620760 h 1620760"/>
              <a:gd name="connsiteX14" fmla="*/ 284415 w 1706488"/>
              <a:gd name="connsiteY14" fmla="*/ 1620760 h 1620760"/>
              <a:gd name="connsiteX15" fmla="*/ 270132 w 1706488"/>
              <a:gd name="connsiteY15" fmla="*/ 1620760 h 1620760"/>
              <a:gd name="connsiteX16" fmla="*/ 0 w 1706488"/>
              <a:gd name="connsiteY16" fmla="*/ 1350628 h 1620760"/>
              <a:gd name="connsiteX17" fmla="*/ 0 w 1706488"/>
              <a:gd name="connsiteY17" fmla="*/ 1350633 h 1620760"/>
              <a:gd name="connsiteX18" fmla="*/ 0 w 1706488"/>
              <a:gd name="connsiteY18" fmla="*/ 945443 h 1620760"/>
              <a:gd name="connsiteX19" fmla="*/ 0 w 1706488"/>
              <a:gd name="connsiteY19" fmla="*/ 945443 h 1620760"/>
              <a:gd name="connsiteX20" fmla="*/ 0 w 1706488"/>
              <a:gd name="connsiteY20" fmla="*/ 270132 h 1620760"/>
              <a:gd name="connsiteX0" fmla="*/ 0 w 2369435"/>
              <a:gd name="connsiteY0" fmla="*/ 270132 h 1646886"/>
              <a:gd name="connsiteX1" fmla="*/ 270132 w 2369435"/>
              <a:gd name="connsiteY1" fmla="*/ 0 h 1646886"/>
              <a:gd name="connsiteX2" fmla="*/ 284415 w 2369435"/>
              <a:gd name="connsiteY2" fmla="*/ 0 h 1646886"/>
              <a:gd name="connsiteX3" fmla="*/ 284415 w 2369435"/>
              <a:gd name="connsiteY3" fmla="*/ 0 h 1646886"/>
              <a:gd name="connsiteX4" fmla="*/ 711037 w 2369435"/>
              <a:gd name="connsiteY4" fmla="*/ 0 h 1646886"/>
              <a:gd name="connsiteX5" fmla="*/ 1436356 w 2369435"/>
              <a:gd name="connsiteY5" fmla="*/ 0 h 1646886"/>
              <a:gd name="connsiteX6" fmla="*/ 1706488 w 2369435"/>
              <a:gd name="connsiteY6" fmla="*/ 270132 h 1646886"/>
              <a:gd name="connsiteX7" fmla="*/ 1706488 w 2369435"/>
              <a:gd name="connsiteY7" fmla="*/ 945443 h 1646886"/>
              <a:gd name="connsiteX8" fmla="*/ 1706488 w 2369435"/>
              <a:gd name="connsiteY8" fmla="*/ 945443 h 1646886"/>
              <a:gd name="connsiteX9" fmla="*/ 1706488 w 2369435"/>
              <a:gd name="connsiteY9" fmla="*/ 1350633 h 1646886"/>
              <a:gd name="connsiteX10" fmla="*/ 1706488 w 2369435"/>
              <a:gd name="connsiteY10" fmla="*/ 1350628 h 1646886"/>
              <a:gd name="connsiteX11" fmla="*/ 2350756 w 2369435"/>
              <a:gd name="connsiteY11" fmla="*/ 1646886 h 1646886"/>
              <a:gd name="connsiteX12" fmla="*/ 711037 w 2369435"/>
              <a:gd name="connsiteY12" fmla="*/ 1620760 h 1646886"/>
              <a:gd name="connsiteX13" fmla="*/ 541281 w 2369435"/>
              <a:gd name="connsiteY13" fmla="*/ 1620760 h 1646886"/>
              <a:gd name="connsiteX14" fmla="*/ 284415 w 2369435"/>
              <a:gd name="connsiteY14" fmla="*/ 1620760 h 1646886"/>
              <a:gd name="connsiteX15" fmla="*/ 270132 w 2369435"/>
              <a:gd name="connsiteY15" fmla="*/ 1620760 h 1646886"/>
              <a:gd name="connsiteX16" fmla="*/ 0 w 2369435"/>
              <a:gd name="connsiteY16" fmla="*/ 1350628 h 1646886"/>
              <a:gd name="connsiteX17" fmla="*/ 0 w 2369435"/>
              <a:gd name="connsiteY17" fmla="*/ 1350633 h 1646886"/>
              <a:gd name="connsiteX18" fmla="*/ 0 w 2369435"/>
              <a:gd name="connsiteY18" fmla="*/ 945443 h 1646886"/>
              <a:gd name="connsiteX19" fmla="*/ 0 w 2369435"/>
              <a:gd name="connsiteY19" fmla="*/ 945443 h 1646886"/>
              <a:gd name="connsiteX20" fmla="*/ 0 w 2369435"/>
              <a:gd name="connsiteY20" fmla="*/ 270132 h 1646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69435" h="1646886">
                <a:moveTo>
                  <a:pt x="0" y="270132"/>
                </a:moveTo>
                <a:cubicBezTo>
                  <a:pt x="0" y="120942"/>
                  <a:pt x="120942" y="0"/>
                  <a:pt x="270132" y="0"/>
                </a:cubicBezTo>
                <a:lnTo>
                  <a:pt x="284415" y="0"/>
                </a:lnTo>
                <a:lnTo>
                  <a:pt x="284415" y="0"/>
                </a:lnTo>
                <a:lnTo>
                  <a:pt x="711037" y="0"/>
                </a:lnTo>
                <a:lnTo>
                  <a:pt x="1436356" y="0"/>
                </a:lnTo>
                <a:cubicBezTo>
                  <a:pt x="1585546" y="0"/>
                  <a:pt x="1706488" y="120942"/>
                  <a:pt x="1706488" y="270132"/>
                </a:cubicBezTo>
                <a:lnTo>
                  <a:pt x="1706488" y="945443"/>
                </a:lnTo>
                <a:lnTo>
                  <a:pt x="1706488" y="945443"/>
                </a:lnTo>
                <a:lnTo>
                  <a:pt x="1706488" y="1350633"/>
                </a:lnTo>
                <a:lnTo>
                  <a:pt x="1706488" y="1350628"/>
                </a:lnTo>
                <a:cubicBezTo>
                  <a:pt x="1706488" y="1499818"/>
                  <a:pt x="2499946" y="1646886"/>
                  <a:pt x="2350756" y="1646886"/>
                </a:cubicBezTo>
                <a:lnTo>
                  <a:pt x="711037" y="1620760"/>
                </a:lnTo>
                <a:lnTo>
                  <a:pt x="541281" y="1620760"/>
                </a:lnTo>
                <a:lnTo>
                  <a:pt x="284415" y="1620760"/>
                </a:lnTo>
                <a:lnTo>
                  <a:pt x="270132" y="1620760"/>
                </a:lnTo>
                <a:cubicBezTo>
                  <a:pt x="120942" y="1620760"/>
                  <a:pt x="0" y="1499818"/>
                  <a:pt x="0" y="1350628"/>
                </a:cubicBezTo>
                <a:lnTo>
                  <a:pt x="0" y="1350633"/>
                </a:lnTo>
                <a:lnTo>
                  <a:pt x="0" y="945443"/>
                </a:lnTo>
                <a:lnTo>
                  <a:pt x="0" y="945443"/>
                </a:lnTo>
                <a:lnTo>
                  <a:pt x="0" y="270132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  <a:effectLst>
            <a:innerShdw blurRad="609600" dist="368300" dir="16200000">
              <a:schemeClr val="bg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b="1" dirty="0" smtClean="0">
                <a:solidFill>
                  <a:schemeClr val="bg1"/>
                </a:solidFill>
              </a:rPr>
              <a:t>zbiornik</a:t>
            </a:r>
          </a:p>
          <a:p>
            <a:r>
              <a:rPr lang="pl-PL" b="1" dirty="0" smtClean="0">
                <a:solidFill>
                  <a:schemeClr val="bg1"/>
                </a:solidFill>
              </a:rPr>
              <a:t>z oznaczeniami</a:t>
            </a:r>
          </a:p>
          <a:p>
            <a:r>
              <a:rPr lang="pl-PL" b="1" dirty="0" smtClean="0">
                <a:solidFill>
                  <a:schemeClr val="bg1"/>
                </a:solidFill>
              </a:rPr>
              <a:t>MINIMUM i </a:t>
            </a:r>
          </a:p>
          <a:p>
            <a:r>
              <a:rPr lang="pl-PL" b="1" dirty="0" smtClean="0">
                <a:solidFill>
                  <a:schemeClr val="bg1"/>
                </a:solidFill>
              </a:rPr>
              <a:t>MAXIMUM</a:t>
            </a:r>
          </a:p>
          <a:p>
            <a:pPr algn="ctr"/>
            <a:endParaRPr lang="pl-P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574736"/>
      </p:ext>
    </p:extLst>
  </p:cSld>
  <p:clrMapOvr>
    <a:masterClrMapping/>
  </p:clrMapOvr>
  <p:transition spd="med" advTm="8000">
    <p:dissolv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 smtClean="0"/>
              <a:t>Działanie sygnału dźwiękowego</a:t>
            </a:r>
            <a:br>
              <a:rPr lang="pl-PL" sz="2800" dirty="0" smtClean="0"/>
            </a:br>
            <a:r>
              <a:rPr lang="pl-PL" sz="2800" dirty="0" smtClean="0"/>
              <a:t>(SUZUKI SV)</a:t>
            </a:r>
            <a:endParaRPr lang="pl-PL" sz="2800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244" y="1628800"/>
            <a:ext cx="6408711" cy="4176464"/>
          </a:xfrm>
        </p:spPr>
      </p:pic>
      <p:sp>
        <p:nvSpPr>
          <p:cNvPr id="8" name="Objaśnienie prostokątne zaokrąglone 7"/>
          <p:cNvSpPr/>
          <p:nvPr/>
        </p:nvSpPr>
        <p:spPr>
          <a:xfrm>
            <a:off x="3563888" y="3573016"/>
            <a:ext cx="1728192" cy="918392"/>
          </a:xfrm>
          <a:prstGeom prst="wedgeRoundRectCallout">
            <a:avLst>
              <a:gd name="adj1" fmla="val -139881"/>
              <a:gd name="adj2" fmla="val 73872"/>
              <a:gd name="adj3" fmla="val 16667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innerShdw blurRad="584200" dist="304800" dir="16200000">
              <a:schemeClr val="bg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w</a:t>
            </a:r>
            <a:r>
              <a:rPr lang="pl-PL" b="1" dirty="0" smtClean="0">
                <a:solidFill>
                  <a:schemeClr val="bg1"/>
                </a:solidFill>
              </a:rPr>
              <a:t>łącznik</a:t>
            </a:r>
          </a:p>
          <a:p>
            <a:pPr algn="ctr"/>
            <a:r>
              <a:rPr lang="pl-PL" b="1" dirty="0">
                <a:solidFill>
                  <a:schemeClr val="bg1"/>
                </a:solidFill>
              </a:rPr>
              <a:t>s</a:t>
            </a:r>
            <a:r>
              <a:rPr lang="pl-PL" b="1" dirty="0" smtClean="0">
                <a:solidFill>
                  <a:schemeClr val="bg1"/>
                </a:solidFill>
              </a:rPr>
              <a:t>ygnału</a:t>
            </a:r>
          </a:p>
          <a:p>
            <a:pPr algn="ctr"/>
            <a:r>
              <a:rPr lang="pl-PL" b="1" dirty="0" smtClean="0">
                <a:solidFill>
                  <a:schemeClr val="bg1"/>
                </a:solidFill>
              </a:rPr>
              <a:t>dźwiękowego</a:t>
            </a:r>
            <a:endParaRPr lang="pl-P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062712"/>
      </p:ext>
    </p:extLst>
  </p:cSld>
  <p:clrMapOvr>
    <a:masterClrMapping/>
  </p:clrMapOvr>
  <p:transition spd="med" advTm="8000"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/>
              <a:t>Działanie świateł </a:t>
            </a:r>
            <a:r>
              <a:rPr lang="pl-PL" sz="2800" dirty="0" smtClean="0"/>
              <a:t>pozycyjnych</a:t>
            </a:r>
            <a:br>
              <a:rPr lang="pl-PL" sz="2800" dirty="0" smtClean="0"/>
            </a:br>
            <a:r>
              <a:rPr lang="pl-PL" sz="2800" dirty="0" smtClean="0"/>
              <a:t>(SUZUKI SV)</a:t>
            </a:r>
            <a:endParaRPr lang="pl-PL" sz="2800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pl-PL" sz="2400" dirty="0">
                <a:solidFill>
                  <a:srgbClr val="FF0000"/>
                </a:solidFill>
              </a:rPr>
              <a:t>Światła pozycyjne włączają się automatycznie po włączeniu </a:t>
            </a:r>
            <a:r>
              <a:rPr lang="pl-PL" sz="2400" dirty="0" smtClean="0">
                <a:solidFill>
                  <a:srgbClr val="FF0000"/>
                </a:solidFill>
              </a:rPr>
              <a:t>zapłonu                    ( należy przekręcić </a:t>
            </a:r>
            <a:r>
              <a:rPr lang="pl-PL" sz="2400" dirty="0">
                <a:solidFill>
                  <a:srgbClr val="FF0000"/>
                </a:solidFill>
              </a:rPr>
              <a:t>klucz w stacyjce w położenie  „ ON „)</a:t>
            </a:r>
          </a:p>
          <a:p>
            <a:endParaRPr lang="pl-PL" sz="2400" dirty="0">
              <a:solidFill>
                <a:srgbClr val="FF0000"/>
              </a:solidFill>
            </a:endParaRP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898257"/>
            <a:ext cx="5486400" cy="3645685"/>
          </a:xfrm>
        </p:spPr>
      </p:pic>
      <p:sp>
        <p:nvSpPr>
          <p:cNvPr id="7" name="Objaśnienie prostokątne zaokrąglone 6"/>
          <p:cNvSpPr/>
          <p:nvPr/>
        </p:nvSpPr>
        <p:spPr>
          <a:xfrm>
            <a:off x="4020867" y="3645024"/>
            <a:ext cx="1559465" cy="1430862"/>
          </a:xfrm>
          <a:custGeom>
            <a:avLst/>
            <a:gdLst>
              <a:gd name="connsiteX0" fmla="*/ 0 w 1202432"/>
              <a:gd name="connsiteY0" fmla="*/ 200409 h 1404736"/>
              <a:gd name="connsiteX1" fmla="*/ 200409 w 1202432"/>
              <a:gd name="connsiteY1" fmla="*/ 0 h 1404736"/>
              <a:gd name="connsiteX2" fmla="*/ 200405 w 1202432"/>
              <a:gd name="connsiteY2" fmla="*/ 0 h 1404736"/>
              <a:gd name="connsiteX3" fmla="*/ 200405 w 1202432"/>
              <a:gd name="connsiteY3" fmla="*/ 0 h 1404736"/>
              <a:gd name="connsiteX4" fmla="*/ 501013 w 1202432"/>
              <a:gd name="connsiteY4" fmla="*/ 0 h 1404736"/>
              <a:gd name="connsiteX5" fmla="*/ 1002023 w 1202432"/>
              <a:gd name="connsiteY5" fmla="*/ 0 h 1404736"/>
              <a:gd name="connsiteX6" fmla="*/ 1202432 w 1202432"/>
              <a:gd name="connsiteY6" fmla="*/ 200409 h 1404736"/>
              <a:gd name="connsiteX7" fmla="*/ 1202432 w 1202432"/>
              <a:gd name="connsiteY7" fmla="*/ 819429 h 1404736"/>
              <a:gd name="connsiteX8" fmla="*/ 1202432 w 1202432"/>
              <a:gd name="connsiteY8" fmla="*/ 819429 h 1404736"/>
              <a:gd name="connsiteX9" fmla="*/ 1202432 w 1202432"/>
              <a:gd name="connsiteY9" fmla="*/ 1170613 h 1404736"/>
              <a:gd name="connsiteX10" fmla="*/ 1202432 w 1202432"/>
              <a:gd name="connsiteY10" fmla="*/ 1204327 h 1404736"/>
              <a:gd name="connsiteX11" fmla="*/ 1002023 w 1202432"/>
              <a:gd name="connsiteY11" fmla="*/ 1404736 h 1404736"/>
              <a:gd name="connsiteX12" fmla="*/ 501013 w 1202432"/>
              <a:gd name="connsiteY12" fmla="*/ 1404736 h 1404736"/>
              <a:gd name="connsiteX13" fmla="*/ 376842 w 1202432"/>
              <a:gd name="connsiteY13" fmla="*/ 1404736 h 1404736"/>
              <a:gd name="connsiteX14" fmla="*/ 200405 w 1202432"/>
              <a:gd name="connsiteY14" fmla="*/ 1404736 h 1404736"/>
              <a:gd name="connsiteX15" fmla="*/ 200409 w 1202432"/>
              <a:gd name="connsiteY15" fmla="*/ 1404736 h 1404736"/>
              <a:gd name="connsiteX16" fmla="*/ 0 w 1202432"/>
              <a:gd name="connsiteY16" fmla="*/ 1204327 h 1404736"/>
              <a:gd name="connsiteX17" fmla="*/ 0 w 1202432"/>
              <a:gd name="connsiteY17" fmla="*/ 1170613 h 1404736"/>
              <a:gd name="connsiteX18" fmla="*/ 0 w 1202432"/>
              <a:gd name="connsiteY18" fmla="*/ 819429 h 1404736"/>
              <a:gd name="connsiteX19" fmla="*/ 0 w 1202432"/>
              <a:gd name="connsiteY19" fmla="*/ 819429 h 1404736"/>
              <a:gd name="connsiteX20" fmla="*/ 0 w 1202432"/>
              <a:gd name="connsiteY20" fmla="*/ 200409 h 1404736"/>
              <a:gd name="connsiteX0" fmla="*/ 0 w 1559465"/>
              <a:gd name="connsiteY0" fmla="*/ 200409 h 1430862"/>
              <a:gd name="connsiteX1" fmla="*/ 200409 w 1559465"/>
              <a:gd name="connsiteY1" fmla="*/ 0 h 1430862"/>
              <a:gd name="connsiteX2" fmla="*/ 200405 w 1559465"/>
              <a:gd name="connsiteY2" fmla="*/ 0 h 1430862"/>
              <a:gd name="connsiteX3" fmla="*/ 200405 w 1559465"/>
              <a:gd name="connsiteY3" fmla="*/ 0 h 1430862"/>
              <a:gd name="connsiteX4" fmla="*/ 501013 w 1559465"/>
              <a:gd name="connsiteY4" fmla="*/ 0 h 1430862"/>
              <a:gd name="connsiteX5" fmla="*/ 1002023 w 1559465"/>
              <a:gd name="connsiteY5" fmla="*/ 0 h 1430862"/>
              <a:gd name="connsiteX6" fmla="*/ 1202432 w 1559465"/>
              <a:gd name="connsiteY6" fmla="*/ 200409 h 1430862"/>
              <a:gd name="connsiteX7" fmla="*/ 1202432 w 1559465"/>
              <a:gd name="connsiteY7" fmla="*/ 819429 h 1430862"/>
              <a:gd name="connsiteX8" fmla="*/ 1202432 w 1559465"/>
              <a:gd name="connsiteY8" fmla="*/ 819429 h 1430862"/>
              <a:gd name="connsiteX9" fmla="*/ 1202432 w 1559465"/>
              <a:gd name="connsiteY9" fmla="*/ 1170613 h 1430862"/>
              <a:gd name="connsiteX10" fmla="*/ 1202432 w 1559465"/>
              <a:gd name="connsiteY10" fmla="*/ 1204327 h 1430862"/>
              <a:gd name="connsiteX11" fmla="*/ 1541954 w 1559465"/>
              <a:gd name="connsiteY11" fmla="*/ 1430862 h 1430862"/>
              <a:gd name="connsiteX12" fmla="*/ 501013 w 1559465"/>
              <a:gd name="connsiteY12" fmla="*/ 1404736 h 1430862"/>
              <a:gd name="connsiteX13" fmla="*/ 376842 w 1559465"/>
              <a:gd name="connsiteY13" fmla="*/ 1404736 h 1430862"/>
              <a:gd name="connsiteX14" fmla="*/ 200405 w 1559465"/>
              <a:gd name="connsiteY14" fmla="*/ 1404736 h 1430862"/>
              <a:gd name="connsiteX15" fmla="*/ 200409 w 1559465"/>
              <a:gd name="connsiteY15" fmla="*/ 1404736 h 1430862"/>
              <a:gd name="connsiteX16" fmla="*/ 0 w 1559465"/>
              <a:gd name="connsiteY16" fmla="*/ 1204327 h 1430862"/>
              <a:gd name="connsiteX17" fmla="*/ 0 w 1559465"/>
              <a:gd name="connsiteY17" fmla="*/ 1170613 h 1430862"/>
              <a:gd name="connsiteX18" fmla="*/ 0 w 1559465"/>
              <a:gd name="connsiteY18" fmla="*/ 819429 h 1430862"/>
              <a:gd name="connsiteX19" fmla="*/ 0 w 1559465"/>
              <a:gd name="connsiteY19" fmla="*/ 819429 h 1430862"/>
              <a:gd name="connsiteX20" fmla="*/ 0 w 1559465"/>
              <a:gd name="connsiteY20" fmla="*/ 200409 h 143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559465" h="1430862">
                <a:moveTo>
                  <a:pt x="0" y="200409"/>
                </a:moveTo>
                <a:cubicBezTo>
                  <a:pt x="0" y="89726"/>
                  <a:pt x="89726" y="0"/>
                  <a:pt x="200409" y="0"/>
                </a:cubicBezTo>
                <a:lnTo>
                  <a:pt x="200405" y="0"/>
                </a:lnTo>
                <a:lnTo>
                  <a:pt x="200405" y="0"/>
                </a:lnTo>
                <a:lnTo>
                  <a:pt x="501013" y="0"/>
                </a:lnTo>
                <a:lnTo>
                  <a:pt x="1002023" y="0"/>
                </a:lnTo>
                <a:cubicBezTo>
                  <a:pt x="1112706" y="0"/>
                  <a:pt x="1202432" y="89726"/>
                  <a:pt x="1202432" y="200409"/>
                </a:cubicBezTo>
                <a:lnTo>
                  <a:pt x="1202432" y="819429"/>
                </a:lnTo>
                <a:lnTo>
                  <a:pt x="1202432" y="819429"/>
                </a:lnTo>
                <a:lnTo>
                  <a:pt x="1202432" y="1170613"/>
                </a:lnTo>
                <a:lnTo>
                  <a:pt x="1202432" y="1204327"/>
                </a:lnTo>
                <a:cubicBezTo>
                  <a:pt x="1202432" y="1315010"/>
                  <a:pt x="1652637" y="1430862"/>
                  <a:pt x="1541954" y="1430862"/>
                </a:cubicBezTo>
                <a:lnTo>
                  <a:pt x="501013" y="1404736"/>
                </a:lnTo>
                <a:lnTo>
                  <a:pt x="376842" y="1404736"/>
                </a:lnTo>
                <a:lnTo>
                  <a:pt x="200405" y="1404736"/>
                </a:lnTo>
                <a:lnTo>
                  <a:pt x="200409" y="1404736"/>
                </a:lnTo>
                <a:cubicBezTo>
                  <a:pt x="89726" y="1404736"/>
                  <a:pt x="0" y="1315010"/>
                  <a:pt x="0" y="1204327"/>
                </a:cubicBezTo>
                <a:lnTo>
                  <a:pt x="0" y="1170613"/>
                </a:lnTo>
                <a:lnTo>
                  <a:pt x="0" y="819429"/>
                </a:lnTo>
                <a:lnTo>
                  <a:pt x="0" y="819429"/>
                </a:lnTo>
                <a:lnTo>
                  <a:pt x="0" y="200409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  <a:effectLst>
            <a:innerShdw blurRad="660400" dist="393700" dir="16200000">
              <a:schemeClr val="bg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b="1" dirty="0">
                <a:solidFill>
                  <a:schemeClr val="bg1"/>
                </a:solidFill>
              </a:rPr>
              <a:t>s</a:t>
            </a:r>
            <a:r>
              <a:rPr lang="pl-PL" b="1" dirty="0" smtClean="0">
                <a:solidFill>
                  <a:schemeClr val="bg1"/>
                </a:solidFill>
              </a:rPr>
              <a:t>tacyjka</a:t>
            </a:r>
          </a:p>
          <a:p>
            <a:r>
              <a:rPr lang="pl-PL" b="1" dirty="0">
                <a:solidFill>
                  <a:schemeClr val="bg1"/>
                </a:solidFill>
              </a:rPr>
              <a:t>z</a:t>
            </a:r>
            <a:r>
              <a:rPr lang="pl-PL" b="1" dirty="0" smtClean="0">
                <a:solidFill>
                  <a:schemeClr val="bg1"/>
                </a:solidFill>
              </a:rPr>
              <a:t> kluczem</a:t>
            </a:r>
            <a:endParaRPr lang="pl-P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262133"/>
      </p:ext>
    </p:extLst>
  </p:cSld>
  <p:clrMapOvr>
    <a:masterClrMapping/>
  </p:clrMapOvr>
  <p:transition spd="med" advTm="8000">
    <p:dissolv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/>
              <a:t>Światło pozycyjne </a:t>
            </a:r>
            <a:r>
              <a:rPr lang="pl-PL" sz="2800" dirty="0" smtClean="0"/>
              <a:t>– przód            (SUZUKI SV)</a:t>
            </a:r>
            <a:r>
              <a:rPr lang="pl-PL" sz="2800" dirty="0"/>
              <a:t/>
            </a:r>
            <a:br>
              <a:rPr lang="pl-PL" sz="2800" dirty="0"/>
            </a:br>
            <a:endParaRPr lang="pl-PL" sz="2800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394" y="1784350"/>
            <a:ext cx="6880411" cy="4572000"/>
          </a:xfrm>
          <a:solidFill>
            <a:schemeClr val="tx1"/>
          </a:solidFill>
          <a:ln>
            <a:solidFill>
              <a:schemeClr val="bg1"/>
            </a:solidFill>
          </a:ln>
        </p:spPr>
      </p:pic>
      <p:sp>
        <p:nvSpPr>
          <p:cNvPr id="7" name="Objaśnienie prostokątne zaokrąglone 6"/>
          <p:cNvSpPr/>
          <p:nvPr/>
        </p:nvSpPr>
        <p:spPr>
          <a:xfrm>
            <a:off x="3125956" y="4221088"/>
            <a:ext cx="2382147" cy="972688"/>
          </a:xfrm>
          <a:custGeom>
            <a:avLst/>
            <a:gdLst>
              <a:gd name="connsiteX0" fmla="*/ 0 w 2304256"/>
              <a:gd name="connsiteY0" fmla="*/ 162118 h 972688"/>
              <a:gd name="connsiteX1" fmla="*/ 162118 w 2304256"/>
              <a:gd name="connsiteY1" fmla="*/ 0 h 972688"/>
              <a:gd name="connsiteX2" fmla="*/ 384043 w 2304256"/>
              <a:gd name="connsiteY2" fmla="*/ 0 h 972688"/>
              <a:gd name="connsiteX3" fmla="*/ 384043 w 2304256"/>
              <a:gd name="connsiteY3" fmla="*/ 0 h 972688"/>
              <a:gd name="connsiteX4" fmla="*/ 960107 w 2304256"/>
              <a:gd name="connsiteY4" fmla="*/ 0 h 972688"/>
              <a:gd name="connsiteX5" fmla="*/ 2142138 w 2304256"/>
              <a:gd name="connsiteY5" fmla="*/ 0 h 972688"/>
              <a:gd name="connsiteX6" fmla="*/ 2304256 w 2304256"/>
              <a:gd name="connsiteY6" fmla="*/ 162118 h 972688"/>
              <a:gd name="connsiteX7" fmla="*/ 2304256 w 2304256"/>
              <a:gd name="connsiteY7" fmla="*/ 567401 h 972688"/>
              <a:gd name="connsiteX8" fmla="*/ 2304256 w 2304256"/>
              <a:gd name="connsiteY8" fmla="*/ 567401 h 972688"/>
              <a:gd name="connsiteX9" fmla="*/ 2304256 w 2304256"/>
              <a:gd name="connsiteY9" fmla="*/ 810573 h 972688"/>
              <a:gd name="connsiteX10" fmla="*/ 2304256 w 2304256"/>
              <a:gd name="connsiteY10" fmla="*/ 810570 h 972688"/>
              <a:gd name="connsiteX11" fmla="*/ 2142138 w 2304256"/>
              <a:gd name="connsiteY11" fmla="*/ 972688 h 972688"/>
              <a:gd name="connsiteX12" fmla="*/ 960107 w 2304256"/>
              <a:gd name="connsiteY12" fmla="*/ 972688 h 972688"/>
              <a:gd name="connsiteX13" fmla="*/ 689503 w 2304256"/>
              <a:gd name="connsiteY13" fmla="*/ 972688 h 972688"/>
              <a:gd name="connsiteX14" fmla="*/ 384043 w 2304256"/>
              <a:gd name="connsiteY14" fmla="*/ 972688 h 972688"/>
              <a:gd name="connsiteX15" fmla="*/ 162118 w 2304256"/>
              <a:gd name="connsiteY15" fmla="*/ 972688 h 972688"/>
              <a:gd name="connsiteX16" fmla="*/ 0 w 2304256"/>
              <a:gd name="connsiteY16" fmla="*/ 810570 h 972688"/>
              <a:gd name="connsiteX17" fmla="*/ 0 w 2304256"/>
              <a:gd name="connsiteY17" fmla="*/ 810573 h 972688"/>
              <a:gd name="connsiteX18" fmla="*/ 0 w 2304256"/>
              <a:gd name="connsiteY18" fmla="*/ 567401 h 972688"/>
              <a:gd name="connsiteX19" fmla="*/ 0 w 2304256"/>
              <a:gd name="connsiteY19" fmla="*/ 567401 h 972688"/>
              <a:gd name="connsiteX20" fmla="*/ 0 w 2304256"/>
              <a:gd name="connsiteY20" fmla="*/ 162118 h 972688"/>
              <a:gd name="connsiteX0" fmla="*/ 522514 w 2826770"/>
              <a:gd name="connsiteY0" fmla="*/ 162118 h 972688"/>
              <a:gd name="connsiteX1" fmla="*/ 684632 w 2826770"/>
              <a:gd name="connsiteY1" fmla="*/ 0 h 972688"/>
              <a:gd name="connsiteX2" fmla="*/ 906557 w 2826770"/>
              <a:gd name="connsiteY2" fmla="*/ 0 h 972688"/>
              <a:gd name="connsiteX3" fmla="*/ 906557 w 2826770"/>
              <a:gd name="connsiteY3" fmla="*/ 0 h 972688"/>
              <a:gd name="connsiteX4" fmla="*/ 1482621 w 2826770"/>
              <a:gd name="connsiteY4" fmla="*/ 0 h 972688"/>
              <a:gd name="connsiteX5" fmla="*/ 2664652 w 2826770"/>
              <a:gd name="connsiteY5" fmla="*/ 0 h 972688"/>
              <a:gd name="connsiteX6" fmla="*/ 2826770 w 2826770"/>
              <a:gd name="connsiteY6" fmla="*/ 162118 h 972688"/>
              <a:gd name="connsiteX7" fmla="*/ 2826770 w 2826770"/>
              <a:gd name="connsiteY7" fmla="*/ 567401 h 972688"/>
              <a:gd name="connsiteX8" fmla="*/ 2826770 w 2826770"/>
              <a:gd name="connsiteY8" fmla="*/ 567401 h 972688"/>
              <a:gd name="connsiteX9" fmla="*/ 2826770 w 2826770"/>
              <a:gd name="connsiteY9" fmla="*/ 810573 h 972688"/>
              <a:gd name="connsiteX10" fmla="*/ 2826770 w 2826770"/>
              <a:gd name="connsiteY10" fmla="*/ 810570 h 972688"/>
              <a:gd name="connsiteX11" fmla="*/ 2664652 w 2826770"/>
              <a:gd name="connsiteY11" fmla="*/ 972688 h 972688"/>
              <a:gd name="connsiteX12" fmla="*/ 1482621 w 2826770"/>
              <a:gd name="connsiteY12" fmla="*/ 972688 h 972688"/>
              <a:gd name="connsiteX13" fmla="*/ 1212017 w 2826770"/>
              <a:gd name="connsiteY13" fmla="*/ 972688 h 972688"/>
              <a:gd name="connsiteX14" fmla="*/ 906557 w 2826770"/>
              <a:gd name="connsiteY14" fmla="*/ 972688 h 972688"/>
              <a:gd name="connsiteX15" fmla="*/ 684632 w 2826770"/>
              <a:gd name="connsiteY15" fmla="*/ 972688 h 972688"/>
              <a:gd name="connsiteX16" fmla="*/ 522514 w 2826770"/>
              <a:gd name="connsiteY16" fmla="*/ 810570 h 972688"/>
              <a:gd name="connsiteX17" fmla="*/ 0 w 2826770"/>
              <a:gd name="connsiteY17" fmla="*/ 18093 h 972688"/>
              <a:gd name="connsiteX18" fmla="*/ 522514 w 2826770"/>
              <a:gd name="connsiteY18" fmla="*/ 567401 h 972688"/>
              <a:gd name="connsiteX19" fmla="*/ 522514 w 2826770"/>
              <a:gd name="connsiteY19" fmla="*/ 567401 h 972688"/>
              <a:gd name="connsiteX20" fmla="*/ 522514 w 2826770"/>
              <a:gd name="connsiteY20" fmla="*/ 162118 h 972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6770" h="972688">
                <a:moveTo>
                  <a:pt x="522514" y="162118"/>
                </a:moveTo>
                <a:cubicBezTo>
                  <a:pt x="522514" y="72583"/>
                  <a:pt x="595097" y="0"/>
                  <a:pt x="684632" y="0"/>
                </a:cubicBezTo>
                <a:lnTo>
                  <a:pt x="906557" y="0"/>
                </a:lnTo>
                <a:lnTo>
                  <a:pt x="906557" y="0"/>
                </a:lnTo>
                <a:lnTo>
                  <a:pt x="1482621" y="0"/>
                </a:lnTo>
                <a:lnTo>
                  <a:pt x="2664652" y="0"/>
                </a:lnTo>
                <a:cubicBezTo>
                  <a:pt x="2754187" y="0"/>
                  <a:pt x="2826770" y="72583"/>
                  <a:pt x="2826770" y="162118"/>
                </a:cubicBezTo>
                <a:lnTo>
                  <a:pt x="2826770" y="567401"/>
                </a:lnTo>
                <a:lnTo>
                  <a:pt x="2826770" y="567401"/>
                </a:lnTo>
                <a:lnTo>
                  <a:pt x="2826770" y="810573"/>
                </a:lnTo>
                <a:lnTo>
                  <a:pt x="2826770" y="810570"/>
                </a:lnTo>
                <a:cubicBezTo>
                  <a:pt x="2826770" y="900105"/>
                  <a:pt x="2754187" y="972688"/>
                  <a:pt x="2664652" y="972688"/>
                </a:cubicBezTo>
                <a:lnTo>
                  <a:pt x="1482621" y="972688"/>
                </a:lnTo>
                <a:lnTo>
                  <a:pt x="1212017" y="972688"/>
                </a:lnTo>
                <a:lnTo>
                  <a:pt x="906557" y="972688"/>
                </a:lnTo>
                <a:lnTo>
                  <a:pt x="684632" y="972688"/>
                </a:lnTo>
                <a:cubicBezTo>
                  <a:pt x="595097" y="972688"/>
                  <a:pt x="522514" y="900105"/>
                  <a:pt x="522514" y="810570"/>
                </a:cubicBezTo>
                <a:lnTo>
                  <a:pt x="0" y="18093"/>
                </a:lnTo>
                <a:lnTo>
                  <a:pt x="522514" y="567401"/>
                </a:lnTo>
                <a:lnTo>
                  <a:pt x="522514" y="567401"/>
                </a:lnTo>
                <a:lnTo>
                  <a:pt x="522514" y="162118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  <a:effectLst>
            <a:innerShdw blurRad="457200" dist="342900" dir="16200000">
              <a:schemeClr val="bg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b="1" dirty="0">
                <a:solidFill>
                  <a:schemeClr val="bg1"/>
                </a:solidFill>
              </a:rPr>
              <a:t>ś</a:t>
            </a:r>
            <a:r>
              <a:rPr lang="pl-PL" b="1" dirty="0" smtClean="0">
                <a:solidFill>
                  <a:schemeClr val="bg1"/>
                </a:solidFill>
              </a:rPr>
              <a:t>wiatło pozycyjne</a:t>
            </a:r>
          </a:p>
          <a:p>
            <a:pPr algn="ctr"/>
            <a:r>
              <a:rPr lang="pl-PL" b="1" dirty="0" smtClean="0">
                <a:solidFill>
                  <a:schemeClr val="bg1"/>
                </a:solidFill>
              </a:rPr>
              <a:t>przód</a:t>
            </a:r>
            <a:endParaRPr lang="pl-P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230557"/>
      </p:ext>
    </p:extLst>
  </p:cSld>
  <p:clrMapOvr>
    <a:masterClrMapping/>
  </p:clrMapOvr>
  <p:transition spd="med" advTm="8000">
    <p:dissolv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/>
              <a:t>Światło pozycyjne </a:t>
            </a:r>
            <a:r>
              <a:rPr lang="pl-PL" sz="2800" dirty="0" smtClean="0"/>
              <a:t>– tył</a:t>
            </a:r>
            <a:br>
              <a:rPr lang="pl-PL" sz="2800" dirty="0" smtClean="0"/>
            </a:br>
            <a:r>
              <a:rPr lang="pl-PL" sz="2800" dirty="0" smtClean="0"/>
              <a:t>(SUZUKI SV)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700808"/>
            <a:ext cx="6880411" cy="4572000"/>
          </a:xfrm>
        </p:spPr>
      </p:pic>
      <p:sp>
        <p:nvSpPr>
          <p:cNvPr id="9" name="Objaśnienie prostokątne zaokrąglone 8"/>
          <p:cNvSpPr/>
          <p:nvPr/>
        </p:nvSpPr>
        <p:spPr>
          <a:xfrm>
            <a:off x="4283968" y="2060848"/>
            <a:ext cx="1562472" cy="1188712"/>
          </a:xfrm>
          <a:prstGeom prst="wedgeRoundRectCallou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innerShdw blurRad="381000" dist="330200" dir="16200000">
              <a:schemeClr val="bg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ś</a:t>
            </a:r>
            <a:r>
              <a:rPr lang="pl-PL" b="1" dirty="0" smtClean="0">
                <a:solidFill>
                  <a:schemeClr val="bg1"/>
                </a:solidFill>
              </a:rPr>
              <a:t>wiatła pozycyjne</a:t>
            </a:r>
          </a:p>
          <a:p>
            <a:pPr algn="ctr"/>
            <a:r>
              <a:rPr lang="pl-PL" b="1" dirty="0" smtClean="0">
                <a:solidFill>
                  <a:schemeClr val="bg1"/>
                </a:solidFill>
              </a:rPr>
              <a:t>tył</a:t>
            </a:r>
            <a:endParaRPr lang="pl-P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633677"/>
      </p:ext>
    </p:extLst>
  </p:cSld>
  <p:clrMapOvr>
    <a:masterClrMapping/>
  </p:clrMapOvr>
  <p:transition spd="med" advTm="8000">
    <p:dissolv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/>
              <a:t>Działanie świateł </a:t>
            </a:r>
            <a:r>
              <a:rPr lang="pl-PL" sz="2800" dirty="0" smtClean="0"/>
              <a:t>mijania</a:t>
            </a:r>
            <a:br>
              <a:rPr lang="pl-PL" sz="2800" dirty="0" smtClean="0"/>
            </a:br>
            <a:r>
              <a:rPr lang="pl-PL" sz="2800" dirty="0" smtClean="0"/>
              <a:t>(SUZUKI SV)</a:t>
            </a:r>
            <a:endParaRPr lang="pl-PL" sz="28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pl-PL" sz="2400" dirty="0">
                <a:solidFill>
                  <a:srgbClr val="FF0000"/>
                </a:solidFill>
              </a:rPr>
              <a:t>Światło mijania włączają się automatycznie po włączeniu zapłonu ( należy przekręcić klucz w stacyjce w położenie  „ ON „)</a:t>
            </a:r>
          </a:p>
          <a:p>
            <a:endParaRPr lang="pl-PL" dirty="0"/>
          </a:p>
          <a:p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29000" y="1898396"/>
            <a:ext cx="5486400" cy="3645407"/>
          </a:xfrm>
          <a:prstGeom prst="rect">
            <a:avLst/>
          </a:prstGeom>
        </p:spPr>
      </p:pic>
      <p:sp>
        <p:nvSpPr>
          <p:cNvPr id="6" name="Objaśnienie prostokątne zaokrąglone 5"/>
          <p:cNvSpPr/>
          <p:nvPr/>
        </p:nvSpPr>
        <p:spPr>
          <a:xfrm>
            <a:off x="3901310" y="3933056"/>
            <a:ext cx="1798579" cy="1053404"/>
          </a:xfrm>
          <a:custGeom>
            <a:avLst/>
            <a:gdLst>
              <a:gd name="connsiteX0" fmla="*/ 0 w 1274440"/>
              <a:gd name="connsiteY0" fmla="*/ 174119 h 1044696"/>
              <a:gd name="connsiteX1" fmla="*/ 174119 w 1274440"/>
              <a:gd name="connsiteY1" fmla="*/ 0 h 1044696"/>
              <a:gd name="connsiteX2" fmla="*/ 212407 w 1274440"/>
              <a:gd name="connsiteY2" fmla="*/ 0 h 1044696"/>
              <a:gd name="connsiteX3" fmla="*/ 212407 w 1274440"/>
              <a:gd name="connsiteY3" fmla="*/ 0 h 1044696"/>
              <a:gd name="connsiteX4" fmla="*/ 531017 w 1274440"/>
              <a:gd name="connsiteY4" fmla="*/ 0 h 1044696"/>
              <a:gd name="connsiteX5" fmla="*/ 1100321 w 1274440"/>
              <a:gd name="connsiteY5" fmla="*/ 0 h 1044696"/>
              <a:gd name="connsiteX6" fmla="*/ 1274440 w 1274440"/>
              <a:gd name="connsiteY6" fmla="*/ 174119 h 1044696"/>
              <a:gd name="connsiteX7" fmla="*/ 1274440 w 1274440"/>
              <a:gd name="connsiteY7" fmla="*/ 609406 h 1044696"/>
              <a:gd name="connsiteX8" fmla="*/ 1274440 w 1274440"/>
              <a:gd name="connsiteY8" fmla="*/ 609406 h 1044696"/>
              <a:gd name="connsiteX9" fmla="*/ 1274440 w 1274440"/>
              <a:gd name="connsiteY9" fmla="*/ 870580 h 1044696"/>
              <a:gd name="connsiteX10" fmla="*/ 1274440 w 1274440"/>
              <a:gd name="connsiteY10" fmla="*/ 870577 h 1044696"/>
              <a:gd name="connsiteX11" fmla="*/ 1100321 w 1274440"/>
              <a:gd name="connsiteY11" fmla="*/ 1044696 h 1044696"/>
              <a:gd name="connsiteX12" fmla="*/ 531017 w 1274440"/>
              <a:gd name="connsiteY12" fmla="*/ 1044696 h 1044696"/>
              <a:gd name="connsiteX13" fmla="*/ 408127 w 1274440"/>
              <a:gd name="connsiteY13" fmla="*/ 1044696 h 1044696"/>
              <a:gd name="connsiteX14" fmla="*/ 212407 w 1274440"/>
              <a:gd name="connsiteY14" fmla="*/ 1044696 h 1044696"/>
              <a:gd name="connsiteX15" fmla="*/ 174119 w 1274440"/>
              <a:gd name="connsiteY15" fmla="*/ 1044696 h 1044696"/>
              <a:gd name="connsiteX16" fmla="*/ 0 w 1274440"/>
              <a:gd name="connsiteY16" fmla="*/ 870577 h 1044696"/>
              <a:gd name="connsiteX17" fmla="*/ 0 w 1274440"/>
              <a:gd name="connsiteY17" fmla="*/ 870580 h 1044696"/>
              <a:gd name="connsiteX18" fmla="*/ 0 w 1274440"/>
              <a:gd name="connsiteY18" fmla="*/ 609406 h 1044696"/>
              <a:gd name="connsiteX19" fmla="*/ 0 w 1274440"/>
              <a:gd name="connsiteY19" fmla="*/ 609406 h 1044696"/>
              <a:gd name="connsiteX20" fmla="*/ 0 w 1274440"/>
              <a:gd name="connsiteY20" fmla="*/ 174119 h 1044696"/>
              <a:gd name="connsiteX0" fmla="*/ 0 w 1798579"/>
              <a:gd name="connsiteY0" fmla="*/ 174119 h 1053404"/>
              <a:gd name="connsiteX1" fmla="*/ 174119 w 1798579"/>
              <a:gd name="connsiteY1" fmla="*/ 0 h 1053404"/>
              <a:gd name="connsiteX2" fmla="*/ 212407 w 1798579"/>
              <a:gd name="connsiteY2" fmla="*/ 0 h 1053404"/>
              <a:gd name="connsiteX3" fmla="*/ 212407 w 1798579"/>
              <a:gd name="connsiteY3" fmla="*/ 0 h 1053404"/>
              <a:gd name="connsiteX4" fmla="*/ 531017 w 1798579"/>
              <a:gd name="connsiteY4" fmla="*/ 0 h 1053404"/>
              <a:gd name="connsiteX5" fmla="*/ 1100321 w 1798579"/>
              <a:gd name="connsiteY5" fmla="*/ 0 h 1053404"/>
              <a:gd name="connsiteX6" fmla="*/ 1274440 w 1798579"/>
              <a:gd name="connsiteY6" fmla="*/ 174119 h 1053404"/>
              <a:gd name="connsiteX7" fmla="*/ 1274440 w 1798579"/>
              <a:gd name="connsiteY7" fmla="*/ 609406 h 1053404"/>
              <a:gd name="connsiteX8" fmla="*/ 1274440 w 1798579"/>
              <a:gd name="connsiteY8" fmla="*/ 609406 h 1053404"/>
              <a:gd name="connsiteX9" fmla="*/ 1274440 w 1798579"/>
              <a:gd name="connsiteY9" fmla="*/ 870580 h 1053404"/>
              <a:gd name="connsiteX10" fmla="*/ 1274440 w 1798579"/>
              <a:gd name="connsiteY10" fmla="*/ 870577 h 1053404"/>
              <a:gd name="connsiteX11" fmla="*/ 1788298 w 1798579"/>
              <a:gd name="connsiteY11" fmla="*/ 1053404 h 1053404"/>
              <a:gd name="connsiteX12" fmla="*/ 531017 w 1798579"/>
              <a:gd name="connsiteY12" fmla="*/ 1044696 h 1053404"/>
              <a:gd name="connsiteX13" fmla="*/ 408127 w 1798579"/>
              <a:gd name="connsiteY13" fmla="*/ 1044696 h 1053404"/>
              <a:gd name="connsiteX14" fmla="*/ 212407 w 1798579"/>
              <a:gd name="connsiteY14" fmla="*/ 1044696 h 1053404"/>
              <a:gd name="connsiteX15" fmla="*/ 174119 w 1798579"/>
              <a:gd name="connsiteY15" fmla="*/ 1044696 h 1053404"/>
              <a:gd name="connsiteX16" fmla="*/ 0 w 1798579"/>
              <a:gd name="connsiteY16" fmla="*/ 870577 h 1053404"/>
              <a:gd name="connsiteX17" fmla="*/ 0 w 1798579"/>
              <a:gd name="connsiteY17" fmla="*/ 870580 h 1053404"/>
              <a:gd name="connsiteX18" fmla="*/ 0 w 1798579"/>
              <a:gd name="connsiteY18" fmla="*/ 609406 h 1053404"/>
              <a:gd name="connsiteX19" fmla="*/ 0 w 1798579"/>
              <a:gd name="connsiteY19" fmla="*/ 609406 h 1053404"/>
              <a:gd name="connsiteX20" fmla="*/ 0 w 1798579"/>
              <a:gd name="connsiteY20" fmla="*/ 174119 h 1053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98579" h="1053404">
                <a:moveTo>
                  <a:pt x="0" y="174119"/>
                </a:moveTo>
                <a:cubicBezTo>
                  <a:pt x="0" y="77956"/>
                  <a:pt x="77956" y="0"/>
                  <a:pt x="174119" y="0"/>
                </a:cubicBezTo>
                <a:lnTo>
                  <a:pt x="212407" y="0"/>
                </a:lnTo>
                <a:lnTo>
                  <a:pt x="212407" y="0"/>
                </a:lnTo>
                <a:lnTo>
                  <a:pt x="531017" y="0"/>
                </a:lnTo>
                <a:lnTo>
                  <a:pt x="1100321" y="0"/>
                </a:lnTo>
                <a:cubicBezTo>
                  <a:pt x="1196484" y="0"/>
                  <a:pt x="1274440" y="77956"/>
                  <a:pt x="1274440" y="174119"/>
                </a:cubicBezTo>
                <a:lnTo>
                  <a:pt x="1274440" y="609406"/>
                </a:lnTo>
                <a:lnTo>
                  <a:pt x="1274440" y="609406"/>
                </a:lnTo>
                <a:lnTo>
                  <a:pt x="1274440" y="870580"/>
                </a:lnTo>
                <a:lnTo>
                  <a:pt x="1274440" y="870577"/>
                </a:lnTo>
                <a:cubicBezTo>
                  <a:pt x="1274440" y="966740"/>
                  <a:pt x="1884461" y="1053404"/>
                  <a:pt x="1788298" y="1053404"/>
                </a:cubicBezTo>
                <a:lnTo>
                  <a:pt x="531017" y="1044696"/>
                </a:lnTo>
                <a:lnTo>
                  <a:pt x="408127" y="1044696"/>
                </a:lnTo>
                <a:lnTo>
                  <a:pt x="212407" y="1044696"/>
                </a:lnTo>
                <a:lnTo>
                  <a:pt x="174119" y="1044696"/>
                </a:lnTo>
                <a:cubicBezTo>
                  <a:pt x="77956" y="1044696"/>
                  <a:pt x="0" y="966740"/>
                  <a:pt x="0" y="870577"/>
                </a:cubicBezTo>
                <a:lnTo>
                  <a:pt x="0" y="870580"/>
                </a:lnTo>
                <a:lnTo>
                  <a:pt x="0" y="609406"/>
                </a:lnTo>
                <a:lnTo>
                  <a:pt x="0" y="609406"/>
                </a:lnTo>
                <a:lnTo>
                  <a:pt x="0" y="174119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  <a:effectLst>
            <a:innerShdw blurRad="558800" dist="381000" dir="16200000">
              <a:schemeClr val="bg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b="1" dirty="0">
                <a:solidFill>
                  <a:schemeClr val="bg1"/>
                </a:solidFill>
              </a:rPr>
              <a:t>s</a:t>
            </a:r>
            <a:r>
              <a:rPr lang="pl-PL" b="1" dirty="0" smtClean="0">
                <a:solidFill>
                  <a:schemeClr val="bg1"/>
                </a:solidFill>
              </a:rPr>
              <a:t>tacyjka </a:t>
            </a:r>
          </a:p>
          <a:p>
            <a:r>
              <a:rPr lang="pl-PL" b="1" dirty="0">
                <a:solidFill>
                  <a:schemeClr val="bg1"/>
                </a:solidFill>
              </a:rPr>
              <a:t>z</a:t>
            </a:r>
            <a:r>
              <a:rPr lang="pl-PL" b="1" dirty="0" smtClean="0">
                <a:solidFill>
                  <a:schemeClr val="bg1"/>
                </a:solidFill>
              </a:rPr>
              <a:t> kluczem</a:t>
            </a:r>
          </a:p>
        </p:txBody>
      </p:sp>
    </p:spTree>
    <p:extLst>
      <p:ext uri="{BB962C8B-B14F-4D97-AF65-F5344CB8AC3E}">
        <p14:creationId xmlns:p14="http://schemas.microsoft.com/office/powerpoint/2010/main" val="3398708677"/>
      </p:ext>
    </p:extLst>
  </p:cSld>
  <p:clrMapOvr>
    <a:masterClrMapping/>
  </p:clrMapOvr>
  <p:transition spd="med" advTm="8000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400" dirty="0" smtClean="0"/>
              <a:t>Kurtki z długimi rękawami zapinanej na suwak, guziki lub zatrzaski</a:t>
            </a:r>
            <a:endParaRPr lang="pl-PL" sz="2400" dirty="0"/>
          </a:p>
        </p:txBody>
      </p:sp>
      <p:pic>
        <p:nvPicPr>
          <p:cNvPr id="4" name="Symbol zastępczy zawartości 3" descr="P30207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2600" y="2357430"/>
            <a:ext cx="6096000" cy="3998920"/>
          </a:xfrm>
        </p:spPr>
      </p:pic>
    </p:spTree>
  </p:cSld>
  <p:clrMapOvr>
    <a:masterClrMapping/>
  </p:clrMapOvr>
  <p:transition spd="med" advTm="8000"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/>
              <a:t>Światła </a:t>
            </a:r>
            <a:r>
              <a:rPr lang="pl-PL" sz="2800" dirty="0" smtClean="0"/>
              <a:t>mijania</a:t>
            </a:r>
            <a:br>
              <a:rPr lang="pl-PL" sz="2800" dirty="0" smtClean="0"/>
            </a:br>
            <a:r>
              <a:rPr lang="pl-PL" sz="2800" dirty="0" smtClean="0"/>
              <a:t>(SUZUKI SV)</a:t>
            </a:r>
            <a:endParaRPr lang="pl-PL" sz="28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394" y="1784350"/>
            <a:ext cx="6880411" cy="4572000"/>
          </a:xfrm>
        </p:spPr>
      </p:pic>
      <p:sp>
        <p:nvSpPr>
          <p:cNvPr id="5" name="Objaśnienie prostokątne zaokrąglone 4"/>
          <p:cNvSpPr/>
          <p:nvPr/>
        </p:nvSpPr>
        <p:spPr>
          <a:xfrm>
            <a:off x="2699792" y="2060848"/>
            <a:ext cx="1202432" cy="1260720"/>
          </a:xfrm>
          <a:prstGeom prst="wedgeRoundRectCallout">
            <a:avLst>
              <a:gd name="adj1" fmla="val -17024"/>
              <a:gd name="adj2" fmla="val 94966"/>
              <a:gd name="adj3" fmla="val 16667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innerShdw blurRad="558800" dist="431800" dir="16200000">
              <a:schemeClr val="bg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ś</a:t>
            </a:r>
            <a:r>
              <a:rPr lang="pl-PL" b="1" dirty="0" smtClean="0">
                <a:solidFill>
                  <a:schemeClr val="bg1"/>
                </a:solidFill>
              </a:rPr>
              <a:t>wiatło mijania</a:t>
            </a:r>
            <a:endParaRPr lang="pl-P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131585"/>
      </p:ext>
    </p:extLst>
  </p:cSld>
  <p:clrMapOvr>
    <a:masterClrMapping/>
  </p:clrMapOvr>
  <p:transition spd="med" advTm="8000">
    <p:dissolv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/>
              <a:t>Działanie świateł </a:t>
            </a:r>
            <a:r>
              <a:rPr lang="pl-PL" sz="2800" dirty="0" smtClean="0"/>
              <a:t>drogowych</a:t>
            </a:r>
            <a:br>
              <a:rPr lang="pl-PL" sz="2800" dirty="0" smtClean="0"/>
            </a:br>
            <a:r>
              <a:rPr lang="pl-PL" sz="2800" dirty="0" smtClean="0"/>
              <a:t>(SUZUKI SV)</a:t>
            </a:r>
            <a:endParaRPr lang="pl-PL" sz="28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pl-PL" sz="2400" dirty="0">
                <a:solidFill>
                  <a:srgbClr val="FF0000"/>
                </a:solidFill>
              </a:rPr>
              <a:t>Należy przekręcić klucz w stacyjce w położenie </a:t>
            </a:r>
          </a:p>
          <a:p>
            <a:r>
              <a:rPr lang="pl-PL" sz="2400" dirty="0">
                <a:solidFill>
                  <a:srgbClr val="FF0000"/>
                </a:solidFill>
              </a:rPr>
              <a:t>„ ON „</a:t>
            </a:r>
          </a:p>
          <a:p>
            <a:endParaRPr lang="pl-PL" sz="24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01833" y="1913244"/>
            <a:ext cx="5486400" cy="3645407"/>
          </a:xfrm>
          <a:prstGeom prst="rect">
            <a:avLst/>
          </a:prstGeom>
        </p:spPr>
      </p:pic>
      <p:sp>
        <p:nvSpPr>
          <p:cNvPr id="6" name="Objaśnienie prostokątne zaokrąglone 5"/>
          <p:cNvSpPr/>
          <p:nvPr/>
        </p:nvSpPr>
        <p:spPr>
          <a:xfrm>
            <a:off x="5580112" y="3270530"/>
            <a:ext cx="1274440" cy="900680"/>
          </a:xfrm>
          <a:prstGeom prst="wedgeRoundRectCallout">
            <a:avLst>
              <a:gd name="adj1" fmla="val -21516"/>
              <a:gd name="adj2" fmla="val 106977"/>
              <a:gd name="adj3" fmla="val 16667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innerShdw blurRad="482600" dist="317500" dir="16200000">
              <a:schemeClr val="bg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b="1" dirty="0">
                <a:solidFill>
                  <a:schemeClr val="bg1"/>
                </a:solidFill>
              </a:rPr>
              <a:t>s</a:t>
            </a:r>
            <a:r>
              <a:rPr lang="pl-PL" b="1" dirty="0" smtClean="0">
                <a:solidFill>
                  <a:schemeClr val="bg1"/>
                </a:solidFill>
              </a:rPr>
              <a:t>tacyjka</a:t>
            </a:r>
          </a:p>
          <a:p>
            <a:pPr algn="ctr"/>
            <a:r>
              <a:rPr lang="pl-PL" b="1" dirty="0">
                <a:solidFill>
                  <a:schemeClr val="bg1"/>
                </a:solidFill>
              </a:rPr>
              <a:t>z</a:t>
            </a:r>
            <a:r>
              <a:rPr lang="pl-PL" b="1" dirty="0" smtClean="0">
                <a:solidFill>
                  <a:schemeClr val="bg1"/>
                </a:solidFill>
              </a:rPr>
              <a:t> kluczem</a:t>
            </a:r>
            <a:endParaRPr lang="pl-P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717280"/>
      </p:ext>
    </p:extLst>
  </p:cSld>
  <p:clrMapOvr>
    <a:masterClrMapping/>
  </p:clrMapOvr>
  <p:transition spd="med" advTm="8000">
    <p:dissolv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 smtClean="0"/>
              <a:t>Przełącznik świateł</a:t>
            </a:r>
            <a:br>
              <a:rPr lang="pl-PL" sz="2800" dirty="0" smtClean="0"/>
            </a:br>
            <a:r>
              <a:rPr lang="pl-PL" sz="2800" dirty="0" smtClean="0"/>
              <a:t>(SUZUKI SV)</a:t>
            </a:r>
            <a:endParaRPr lang="pl-PL" sz="28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pl-PL" sz="2400" dirty="0" smtClean="0">
                <a:solidFill>
                  <a:srgbClr val="FF0000"/>
                </a:solidFill>
              </a:rPr>
              <a:t>Należy nacisnąć górną część przełącznika aby włączyć światła drogowe ( po ich włączeniu zaświeci się niebieska kontrolka )</a:t>
            </a:r>
          </a:p>
          <a:p>
            <a:endParaRPr lang="pl-PL" sz="2400" dirty="0">
              <a:solidFill>
                <a:srgbClr val="FF0000"/>
              </a:solidFill>
            </a:endParaRP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772816"/>
            <a:ext cx="5328591" cy="3960440"/>
          </a:xfrm>
        </p:spPr>
      </p:pic>
      <p:sp>
        <p:nvSpPr>
          <p:cNvPr id="9" name="Objaśnienie prostokątne zaokrąglone 8"/>
          <p:cNvSpPr/>
          <p:nvPr/>
        </p:nvSpPr>
        <p:spPr>
          <a:xfrm>
            <a:off x="4067944" y="3429000"/>
            <a:ext cx="1512168" cy="901620"/>
          </a:xfrm>
          <a:prstGeom prst="wedgeRoundRectCallou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innerShdw blurRad="609600" dist="317500" dir="16200000">
              <a:schemeClr val="bg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p</a:t>
            </a:r>
            <a:r>
              <a:rPr lang="pl-PL" b="1" dirty="0" smtClean="0">
                <a:solidFill>
                  <a:schemeClr val="bg1"/>
                </a:solidFill>
              </a:rPr>
              <a:t>rzełącznik</a:t>
            </a:r>
          </a:p>
          <a:p>
            <a:pPr algn="ctr"/>
            <a:r>
              <a:rPr lang="pl-PL" b="1" dirty="0" smtClean="0">
                <a:solidFill>
                  <a:schemeClr val="bg1"/>
                </a:solidFill>
              </a:rPr>
              <a:t>świateł</a:t>
            </a:r>
          </a:p>
        </p:txBody>
      </p:sp>
    </p:spTree>
    <p:extLst>
      <p:ext uri="{BB962C8B-B14F-4D97-AF65-F5344CB8AC3E}">
        <p14:creationId xmlns:p14="http://schemas.microsoft.com/office/powerpoint/2010/main" val="3670411845"/>
      </p:ext>
    </p:extLst>
  </p:cSld>
  <p:clrMapOvr>
    <a:masterClrMapping/>
  </p:clrMapOvr>
  <p:transition spd="med" advTm="8000">
    <p:dissolv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/>
              <a:t>Światło </a:t>
            </a:r>
            <a:r>
              <a:rPr lang="pl-PL" sz="2800" dirty="0" smtClean="0"/>
              <a:t>drogowe</a:t>
            </a:r>
            <a:br>
              <a:rPr lang="pl-PL" sz="2800" dirty="0" smtClean="0"/>
            </a:br>
            <a:r>
              <a:rPr lang="pl-PL" sz="2800" dirty="0" smtClean="0"/>
              <a:t>(SUZUKI SV)</a:t>
            </a:r>
            <a:r>
              <a:rPr lang="pl-PL" sz="2800" dirty="0"/>
              <a:t/>
            </a:r>
            <a:br>
              <a:rPr lang="pl-PL" sz="2800" dirty="0"/>
            </a:br>
            <a:endParaRPr lang="pl-PL" sz="28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394" y="1784350"/>
            <a:ext cx="6880411" cy="4572000"/>
          </a:xfrm>
        </p:spPr>
      </p:pic>
      <p:sp>
        <p:nvSpPr>
          <p:cNvPr id="5" name="Objaśnienie prostokątne zaokrąglone 4"/>
          <p:cNvSpPr/>
          <p:nvPr/>
        </p:nvSpPr>
        <p:spPr>
          <a:xfrm>
            <a:off x="5724128" y="1798292"/>
            <a:ext cx="1562472" cy="828672"/>
          </a:xfrm>
          <a:prstGeom prst="wedgeRoundRectCallout">
            <a:avLst>
              <a:gd name="adj1" fmla="val -30357"/>
              <a:gd name="adj2" fmla="val 160581"/>
              <a:gd name="adj3" fmla="val 16667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innerShdw blurRad="546100" dist="292100" dir="16200000">
              <a:schemeClr val="bg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ś</a:t>
            </a:r>
            <a:r>
              <a:rPr lang="pl-PL" b="1" dirty="0" smtClean="0">
                <a:solidFill>
                  <a:schemeClr val="bg1"/>
                </a:solidFill>
              </a:rPr>
              <a:t>wiatło drogowe</a:t>
            </a:r>
            <a:endParaRPr lang="pl-P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929839"/>
      </p:ext>
    </p:extLst>
  </p:cSld>
  <p:clrMapOvr>
    <a:masterClrMapping/>
  </p:clrMapOvr>
  <p:transition spd="med" advTm="8000">
    <p:dissolv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/>
              <a:t>Działanie świateł hamowania „ STOP </a:t>
            </a:r>
            <a:r>
              <a:rPr lang="pl-PL" sz="2800" dirty="0" smtClean="0"/>
              <a:t>„</a:t>
            </a:r>
            <a:br>
              <a:rPr lang="pl-PL" sz="2800" dirty="0" smtClean="0"/>
            </a:br>
            <a:r>
              <a:rPr lang="pl-PL" sz="2800" dirty="0" smtClean="0"/>
              <a:t>(SUZUKI SV)</a:t>
            </a:r>
            <a:r>
              <a:rPr lang="pl-PL" sz="2800" dirty="0"/>
              <a:t/>
            </a:r>
            <a:br>
              <a:rPr lang="pl-PL" sz="2800" dirty="0"/>
            </a:br>
            <a:endParaRPr lang="pl-PL" sz="28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pl-PL" sz="2400" dirty="0">
                <a:solidFill>
                  <a:srgbClr val="FF0000"/>
                </a:solidFill>
              </a:rPr>
              <a:t>Należy przekręcić klucz w stacyjce w położenie </a:t>
            </a:r>
          </a:p>
          <a:p>
            <a:r>
              <a:rPr lang="pl-PL" sz="2400" dirty="0">
                <a:solidFill>
                  <a:srgbClr val="FF0000"/>
                </a:solidFill>
              </a:rPr>
              <a:t>„ ON „</a:t>
            </a:r>
          </a:p>
          <a:p>
            <a:r>
              <a:rPr lang="pl-PL" sz="2400" dirty="0">
                <a:solidFill>
                  <a:srgbClr val="FF0000"/>
                </a:solidFill>
              </a:rPr>
              <a:t>Należy nacisnąć dźwignię hamulca przedniego.</a:t>
            </a:r>
          </a:p>
          <a:p>
            <a:r>
              <a:rPr lang="pl-PL" sz="2400" dirty="0">
                <a:solidFill>
                  <a:srgbClr val="FF0000"/>
                </a:solidFill>
              </a:rPr>
              <a:t>Należy nacisnąć dźwignię hamulca tylnego.</a:t>
            </a:r>
          </a:p>
          <a:p>
            <a:endParaRPr lang="pl-PL" sz="2400" dirty="0">
              <a:solidFill>
                <a:srgbClr val="FF0000"/>
              </a:solidFill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29000" y="1898396"/>
            <a:ext cx="5486400" cy="3645407"/>
          </a:xfrm>
          <a:prstGeom prst="rect">
            <a:avLst/>
          </a:prstGeom>
        </p:spPr>
      </p:pic>
      <p:sp>
        <p:nvSpPr>
          <p:cNvPr id="6" name="Objaśnienie prostokątne zaokrąglone 5"/>
          <p:cNvSpPr/>
          <p:nvPr/>
        </p:nvSpPr>
        <p:spPr>
          <a:xfrm>
            <a:off x="5580112" y="2924944"/>
            <a:ext cx="1368152" cy="900680"/>
          </a:xfrm>
          <a:prstGeom prst="wedgeRoundRectCallout">
            <a:avLst>
              <a:gd name="adj1" fmla="val -20833"/>
              <a:gd name="adj2" fmla="val 146366"/>
              <a:gd name="adj3" fmla="val 16667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innerShdw blurRad="622300" dist="393700" dir="16200000">
              <a:schemeClr val="bg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s</a:t>
            </a:r>
            <a:r>
              <a:rPr lang="pl-PL" b="1" dirty="0" smtClean="0">
                <a:solidFill>
                  <a:schemeClr val="bg1"/>
                </a:solidFill>
              </a:rPr>
              <a:t>tacyjka</a:t>
            </a:r>
          </a:p>
          <a:p>
            <a:pPr algn="ctr"/>
            <a:r>
              <a:rPr lang="pl-PL" b="1" dirty="0">
                <a:solidFill>
                  <a:schemeClr val="bg1"/>
                </a:solidFill>
              </a:rPr>
              <a:t>z</a:t>
            </a:r>
            <a:r>
              <a:rPr lang="pl-PL" b="1" dirty="0" smtClean="0">
                <a:solidFill>
                  <a:schemeClr val="bg1"/>
                </a:solidFill>
              </a:rPr>
              <a:t> kluczem</a:t>
            </a:r>
            <a:endParaRPr lang="pl-P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822807"/>
      </p:ext>
    </p:extLst>
  </p:cSld>
  <p:clrMapOvr>
    <a:masterClrMapping/>
  </p:clrMapOvr>
  <p:transition spd="med" advTm="8000">
    <p:dissolv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/>
              <a:t>Umiejscowienie dźwigni hamulca koła przedniego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394" y="1784350"/>
            <a:ext cx="6880411" cy="4572000"/>
          </a:xfrm>
          <a:solidFill>
            <a:schemeClr val="tx1"/>
          </a:solidFill>
          <a:ln>
            <a:solidFill>
              <a:schemeClr val="bg1"/>
            </a:solidFill>
          </a:ln>
        </p:spPr>
      </p:pic>
      <p:sp>
        <p:nvSpPr>
          <p:cNvPr id="5" name="Objaśnienie prostokątne zaokrąglone 4"/>
          <p:cNvSpPr/>
          <p:nvPr/>
        </p:nvSpPr>
        <p:spPr>
          <a:xfrm>
            <a:off x="1763689" y="1916831"/>
            <a:ext cx="2872784" cy="1044943"/>
          </a:xfrm>
          <a:custGeom>
            <a:avLst/>
            <a:gdLst>
              <a:gd name="connsiteX0" fmla="*/ 0 w 914400"/>
              <a:gd name="connsiteY0" fmla="*/ 102110 h 612648"/>
              <a:gd name="connsiteX1" fmla="*/ 102110 w 914400"/>
              <a:gd name="connsiteY1" fmla="*/ 0 h 612648"/>
              <a:gd name="connsiteX2" fmla="*/ 152400 w 914400"/>
              <a:gd name="connsiteY2" fmla="*/ 0 h 612648"/>
              <a:gd name="connsiteX3" fmla="*/ 152400 w 914400"/>
              <a:gd name="connsiteY3" fmla="*/ 0 h 612648"/>
              <a:gd name="connsiteX4" fmla="*/ 381000 w 914400"/>
              <a:gd name="connsiteY4" fmla="*/ 0 h 612648"/>
              <a:gd name="connsiteX5" fmla="*/ 812290 w 914400"/>
              <a:gd name="connsiteY5" fmla="*/ 0 h 612648"/>
              <a:gd name="connsiteX6" fmla="*/ 914400 w 914400"/>
              <a:gd name="connsiteY6" fmla="*/ 102110 h 612648"/>
              <a:gd name="connsiteX7" fmla="*/ 914400 w 914400"/>
              <a:gd name="connsiteY7" fmla="*/ 357378 h 612648"/>
              <a:gd name="connsiteX8" fmla="*/ 914400 w 914400"/>
              <a:gd name="connsiteY8" fmla="*/ 357378 h 612648"/>
              <a:gd name="connsiteX9" fmla="*/ 914400 w 914400"/>
              <a:gd name="connsiteY9" fmla="*/ 510540 h 612648"/>
              <a:gd name="connsiteX10" fmla="*/ 914400 w 914400"/>
              <a:gd name="connsiteY10" fmla="*/ 510538 h 612648"/>
              <a:gd name="connsiteX11" fmla="*/ 812290 w 914400"/>
              <a:gd name="connsiteY11" fmla="*/ 612648 h 612648"/>
              <a:gd name="connsiteX12" fmla="*/ 381000 w 914400"/>
              <a:gd name="connsiteY12" fmla="*/ 612648 h 612648"/>
              <a:gd name="connsiteX13" fmla="*/ 266703 w 914400"/>
              <a:gd name="connsiteY13" fmla="*/ 628271 h 612648"/>
              <a:gd name="connsiteX14" fmla="*/ 152400 w 914400"/>
              <a:gd name="connsiteY14" fmla="*/ 612648 h 612648"/>
              <a:gd name="connsiteX15" fmla="*/ 102110 w 914400"/>
              <a:gd name="connsiteY15" fmla="*/ 612648 h 612648"/>
              <a:gd name="connsiteX16" fmla="*/ 0 w 914400"/>
              <a:gd name="connsiteY16" fmla="*/ 510538 h 612648"/>
              <a:gd name="connsiteX17" fmla="*/ 0 w 914400"/>
              <a:gd name="connsiteY17" fmla="*/ 510540 h 612648"/>
              <a:gd name="connsiteX18" fmla="*/ 0 w 914400"/>
              <a:gd name="connsiteY18" fmla="*/ 357378 h 612648"/>
              <a:gd name="connsiteX19" fmla="*/ 0 w 914400"/>
              <a:gd name="connsiteY19" fmla="*/ 357378 h 612648"/>
              <a:gd name="connsiteX20" fmla="*/ 0 w 914400"/>
              <a:gd name="connsiteY20" fmla="*/ 102110 h 612648"/>
              <a:gd name="connsiteX0" fmla="*/ 0 w 1460471"/>
              <a:gd name="connsiteY0" fmla="*/ 102110 h 638774"/>
              <a:gd name="connsiteX1" fmla="*/ 102110 w 1460471"/>
              <a:gd name="connsiteY1" fmla="*/ 0 h 638774"/>
              <a:gd name="connsiteX2" fmla="*/ 152400 w 1460471"/>
              <a:gd name="connsiteY2" fmla="*/ 0 h 638774"/>
              <a:gd name="connsiteX3" fmla="*/ 152400 w 1460471"/>
              <a:gd name="connsiteY3" fmla="*/ 0 h 638774"/>
              <a:gd name="connsiteX4" fmla="*/ 381000 w 1460471"/>
              <a:gd name="connsiteY4" fmla="*/ 0 h 638774"/>
              <a:gd name="connsiteX5" fmla="*/ 812290 w 1460471"/>
              <a:gd name="connsiteY5" fmla="*/ 0 h 638774"/>
              <a:gd name="connsiteX6" fmla="*/ 914400 w 1460471"/>
              <a:gd name="connsiteY6" fmla="*/ 102110 h 638774"/>
              <a:gd name="connsiteX7" fmla="*/ 914400 w 1460471"/>
              <a:gd name="connsiteY7" fmla="*/ 357378 h 638774"/>
              <a:gd name="connsiteX8" fmla="*/ 914400 w 1460471"/>
              <a:gd name="connsiteY8" fmla="*/ 357378 h 638774"/>
              <a:gd name="connsiteX9" fmla="*/ 914400 w 1460471"/>
              <a:gd name="connsiteY9" fmla="*/ 510540 h 638774"/>
              <a:gd name="connsiteX10" fmla="*/ 914400 w 1460471"/>
              <a:gd name="connsiteY10" fmla="*/ 510538 h 638774"/>
              <a:gd name="connsiteX11" fmla="*/ 1456724 w 1460471"/>
              <a:gd name="connsiteY11" fmla="*/ 638774 h 638774"/>
              <a:gd name="connsiteX12" fmla="*/ 381000 w 1460471"/>
              <a:gd name="connsiteY12" fmla="*/ 612648 h 638774"/>
              <a:gd name="connsiteX13" fmla="*/ 266703 w 1460471"/>
              <a:gd name="connsiteY13" fmla="*/ 628271 h 638774"/>
              <a:gd name="connsiteX14" fmla="*/ 152400 w 1460471"/>
              <a:gd name="connsiteY14" fmla="*/ 612648 h 638774"/>
              <a:gd name="connsiteX15" fmla="*/ 102110 w 1460471"/>
              <a:gd name="connsiteY15" fmla="*/ 612648 h 638774"/>
              <a:gd name="connsiteX16" fmla="*/ 0 w 1460471"/>
              <a:gd name="connsiteY16" fmla="*/ 510538 h 638774"/>
              <a:gd name="connsiteX17" fmla="*/ 0 w 1460471"/>
              <a:gd name="connsiteY17" fmla="*/ 510540 h 638774"/>
              <a:gd name="connsiteX18" fmla="*/ 0 w 1460471"/>
              <a:gd name="connsiteY18" fmla="*/ 357378 h 638774"/>
              <a:gd name="connsiteX19" fmla="*/ 0 w 1460471"/>
              <a:gd name="connsiteY19" fmla="*/ 357378 h 638774"/>
              <a:gd name="connsiteX20" fmla="*/ 0 w 1460471"/>
              <a:gd name="connsiteY20" fmla="*/ 102110 h 638774"/>
              <a:gd name="connsiteX0" fmla="*/ 0 w 1505382"/>
              <a:gd name="connsiteY0" fmla="*/ 102110 h 638774"/>
              <a:gd name="connsiteX1" fmla="*/ 102110 w 1505382"/>
              <a:gd name="connsiteY1" fmla="*/ 0 h 638774"/>
              <a:gd name="connsiteX2" fmla="*/ 152400 w 1505382"/>
              <a:gd name="connsiteY2" fmla="*/ 0 h 638774"/>
              <a:gd name="connsiteX3" fmla="*/ 152400 w 1505382"/>
              <a:gd name="connsiteY3" fmla="*/ 0 h 638774"/>
              <a:gd name="connsiteX4" fmla="*/ 381000 w 1505382"/>
              <a:gd name="connsiteY4" fmla="*/ 0 h 638774"/>
              <a:gd name="connsiteX5" fmla="*/ 812290 w 1505382"/>
              <a:gd name="connsiteY5" fmla="*/ 0 h 638774"/>
              <a:gd name="connsiteX6" fmla="*/ 914400 w 1505382"/>
              <a:gd name="connsiteY6" fmla="*/ 102110 h 638774"/>
              <a:gd name="connsiteX7" fmla="*/ 914400 w 1505382"/>
              <a:gd name="connsiteY7" fmla="*/ 357378 h 638774"/>
              <a:gd name="connsiteX8" fmla="*/ 914400 w 1505382"/>
              <a:gd name="connsiteY8" fmla="*/ 357378 h 638774"/>
              <a:gd name="connsiteX9" fmla="*/ 914400 w 1505382"/>
              <a:gd name="connsiteY9" fmla="*/ 510540 h 638774"/>
              <a:gd name="connsiteX10" fmla="*/ 1504973 w 1505382"/>
              <a:gd name="connsiteY10" fmla="*/ 448736 h 638774"/>
              <a:gd name="connsiteX11" fmla="*/ 1456724 w 1505382"/>
              <a:gd name="connsiteY11" fmla="*/ 638774 h 638774"/>
              <a:gd name="connsiteX12" fmla="*/ 381000 w 1505382"/>
              <a:gd name="connsiteY12" fmla="*/ 612648 h 638774"/>
              <a:gd name="connsiteX13" fmla="*/ 266703 w 1505382"/>
              <a:gd name="connsiteY13" fmla="*/ 628271 h 638774"/>
              <a:gd name="connsiteX14" fmla="*/ 152400 w 1505382"/>
              <a:gd name="connsiteY14" fmla="*/ 612648 h 638774"/>
              <a:gd name="connsiteX15" fmla="*/ 102110 w 1505382"/>
              <a:gd name="connsiteY15" fmla="*/ 612648 h 638774"/>
              <a:gd name="connsiteX16" fmla="*/ 0 w 1505382"/>
              <a:gd name="connsiteY16" fmla="*/ 510538 h 638774"/>
              <a:gd name="connsiteX17" fmla="*/ 0 w 1505382"/>
              <a:gd name="connsiteY17" fmla="*/ 510540 h 638774"/>
              <a:gd name="connsiteX18" fmla="*/ 0 w 1505382"/>
              <a:gd name="connsiteY18" fmla="*/ 357378 h 638774"/>
              <a:gd name="connsiteX19" fmla="*/ 0 w 1505382"/>
              <a:gd name="connsiteY19" fmla="*/ 357378 h 638774"/>
              <a:gd name="connsiteX20" fmla="*/ 0 w 1505382"/>
              <a:gd name="connsiteY20" fmla="*/ 102110 h 638774"/>
              <a:gd name="connsiteX0" fmla="*/ 0 w 1522018"/>
              <a:gd name="connsiteY0" fmla="*/ 102110 h 628271"/>
              <a:gd name="connsiteX1" fmla="*/ 102110 w 1522018"/>
              <a:gd name="connsiteY1" fmla="*/ 0 h 628271"/>
              <a:gd name="connsiteX2" fmla="*/ 152400 w 1522018"/>
              <a:gd name="connsiteY2" fmla="*/ 0 h 628271"/>
              <a:gd name="connsiteX3" fmla="*/ 152400 w 1522018"/>
              <a:gd name="connsiteY3" fmla="*/ 0 h 628271"/>
              <a:gd name="connsiteX4" fmla="*/ 381000 w 1522018"/>
              <a:gd name="connsiteY4" fmla="*/ 0 h 628271"/>
              <a:gd name="connsiteX5" fmla="*/ 812290 w 1522018"/>
              <a:gd name="connsiteY5" fmla="*/ 0 h 628271"/>
              <a:gd name="connsiteX6" fmla="*/ 914400 w 1522018"/>
              <a:gd name="connsiteY6" fmla="*/ 102110 h 628271"/>
              <a:gd name="connsiteX7" fmla="*/ 914400 w 1522018"/>
              <a:gd name="connsiteY7" fmla="*/ 357378 h 628271"/>
              <a:gd name="connsiteX8" fmla="*/ 914400 w 1522018"/>
              <a:gd name="connsiteY8" fmla="*/ 357378 h 628271"/>
              <a:gd name="connsiteX9" fmla="*/ 914400 w 1522018"/>
              <a:gd name="connsiteY9" fmla="*/ 510540 h 628271"/>
              <a:gd name="connsiteX10" fmla="*/ 1504973 w 1522018"/>
              <a:gd name="connsiteY10" fmla="*/ 448736 h 628271"/>
              <a:gd name="connsiteX11" fmla="*/ 1493635 w 1522018"/>
              <a:gd name="connsiteY11" fmla="*/ 448218 h 628271"/>
              <a:gd name="connsiteX12" fmla="*/ 381000 w 1522018"/>
              <a:gd name="connsiteY12" fmla="*/ 612648 h 628271"/>
              <a:gd name="connsiteX13" fmla="*/ 266703 w 1522018"/>
              <a:gd name="connsiteY13" fmla="*/ 628271 h 628271"/>
              <a:gd name="connsiteX14" fmla="*/ 152400 w 1522018"/>
              <a:gd name="connsiteY14" fmla="*/ 612648 h 628271"/>
              <a:gd name="connsiteX15" fmla="*/ 102110 w 1522018"/>
              <a:gd name="connsiteY15" fmla="*/ 612648 h 628271"/>
              <a:gd name="connsiteX16" fmla="*/ 0 w 1522018"/>
              <a:gd name="connsiteY16" fmla="*/ 510538 h 628271"/>
              <a:gd name="connsiteX17" fmla="*/ 0 w 1522018"/>
              <a:gd name="connsiteY17" fmla="*/ 510540 h 628271"/>
              <a:gd name="connsiteX18" fmla="*/ 0 w 1522018"/>
              <a:gd name="connsiteY18" fmla="*/ 357378 h 628271"/>
              <a:gd name="connsiteX19" fmla="*/ 0 w 1522018"/>
              <a:gd name="connsiteY19" fmla="*/ 357378 h 628271"/>
              <a:gd name="connsiteX20" fmla="*/ 0 w 1522018"/>
              <a:gd name="connsiteY20" fmla="*/ 102110 h 628271"/>
              <a:gd name="connsiteX0" fmla="*/ 0 w 1522018"/>
              <a:gd name="connsiteY0" fmla="*/ 102110 h 628271"/>
              <a:gd name="connsiteX1" fmla="*/ 102110 w 1522018"/>
              <a:gd name="connsiteY1" fmla="*/ 0 h 628271"/>
              <a:gd name="connsiteX2" fmla="*/ 152400 w 1522018"/>
              <a:gd name="connsiteY2" fmla="*/ 0 h 628271"/>
              <a:gd name="connsiteX3" fmla="*/ 152400 w 1522018"/>
              <a:gd name="connsiteY3" fmla="*/ 0 h 628271"/>
              <a:gd name="connsiteX4" fmla="*/ 381000 w 1522018"/>
              <a:gd name="connsiteY4" fmla="*/ 0 h 628271"/>
              <a:gd name="connsiteX5" fmla="*/ 812290 w 1522018"/>
              <a:gd name="connsiteY5" fmla="*/ 0 h 628271"/>
              <a:gd name="connsiteX6" fmla="*/ 914400 w 1522018"/>
              <a:gd name="connsiteY6" fmla="*/ 102110 h 628271"/>
              <a:gd name="connsiteX7" fmla="*/ 914400 w 1522018"/>
              <a:gd name="connsiteY7" fmla="*/ 357378 h 628271"/>
              <a:gd name="connsiteX8" fmla="*/ 914400 w 1522018"/>
              <a:gd name="connsiteY8" fmla="*/ 357378 h 628271"/>
              <a:gd name="connsiteX9" fmla="*/ 914400 w 1522018"/>
              <a:gd name="connsiteY9" fmla="*/ 510540 h 628271"/>
              <a:gd name="connsiteX10" fmla="*/ 1504973 w 1522018"/>
              <a:gd name="connsiteY10" fmla="*/ 448736 h 628271"/>
              <a:gd name="connsiteX11" fmla="*/ 1493635 w 1522018"/>
              <a:gd name="connsiteY11" fmla="*/ 448218 h 628271"/>
              <a:gd name="connsiteX12" fmla="*/ 916207 w 1522018"/>
              <a:gd name="connsiteY12" fmla="*/ 602348 h 628271"/>
              <a:gd name="connsiteX13" fmla="*/ 266703 w 1522018"/>
              <a:gd name="connsiteY13" fmla="*/ 628271 h 628271"/>
              <a:gd name="connsiteX14" fmla="*/ 152400 w 1522018"/>
              <a:gd name="connsiteY14" fmla="*/ 612648 h 628271"/>
              <a:gd name="connsiteX15" fmla="*/ 102110 w 1522018"/>
              <a:gd name="connsiteY15" fmla="*/ 612648 h 628271"/>
              <a:gd name="connsiteX16" fmla="*/ 0 w 1522018"/>
              <a:gd name="connsiteY16" fmla="*/ 510538 h 628271"/>
              <a:gd name="connsiteX17" fmla="*/ 0 w 1522018"/>
              <a:gd name="connsiteY17" fmla="*/ 510540 h 628271"/>
              <a:gd name="connsiteX18" fmla="*/ 0 w 1522018"/>
              <a:gd name="connsiteY18" fmla="*/ 357378 h 628271"/>
              <a:gd name="connsiteX19" fmla="*/ 0 w 1522018"/>
              <a:gd name="connsiteY19" fmla="*/ 357378 h 628271"/>
              <a:gd name="connsiteX20" fmla="*/ 0 w 1522018"/>
              <a:gd name="connsiteY20" fmla="*/ 102110 h 628271"/>
              <a:gd name="connsiteX0" fmla="*/ 0 w 1522018"/>
              <a:gd name="connsiteY0" fmla="*/ 102110 h 617971"/>
              <a:gd name="connsiteX1" fmla="*/ 102110 w 1522018"/>
              <a:gd name="connsiteY1" fmla="*/ 0 h 617971"/>
              <a:gd name="connsiteX2" fmla="*/ 152400 w 1522018"/>
              <a:gd name="connsiteY2" fmla="*/ 0 h 617971"/>
              <a:gd name="connsiteX3" fmla="*/ 152400 w 1522018"/>
              <a:gd name="connsiteY3" fmla="*/ 0 h 617971"/>
              <a:gd name="connsiteX4" fmla="*/ 381000 w 1522018"/>
              <a:gd name="connsiteY4" fmla="*/ 0 h 617971"/>
              <a:gd name="connsiteX5" fmla="*/ 812290 w 1522018"/>
              <a:gd name="connsiteY5" fmla="*/ 0 h 617971"/>
              <a:gd name="connsiteX6" fmla="*/ 914400 w 1522018"/>
              <a:gd name="connsiteY6" fmla="*/ 102110 h 617971"/>
              <a:gd name="connsiteX7" fmla="*/ 914400 w 1522018"/>
              <a:gd name="connsiteY7" fmla="*/ 357378 h 617971"/>
              <a:gd name="connsiteX8" fmla="*/ 914400 w 1522018"/>
              <a:gd name="connsiteY8" fmla="*/ 357378 h 617971"/>
              <a:gd name="connsiteX9" fmla="*/ 914400 w 1522018"/>
              <a:gd name="connsiteY9" fmla="*/ 510540 h 617971"/>
              <a:gd name="connsiteX10" fmla="*/ 1504973 w 1522018"/>
              <a:gd name="connsiteY10" fmla="*/ 448736 h 617971"/>
              <a:gd name="connsiteX11" fmla="*/ 1493635 w 1522018"/>
              <a:gd name="connsiteY11" fmla="*/ 448218 h 617971"/>
              <a:gd name="connsiteX12" fmla="*/ 916207 w 1522018"/>
              <a:gd name="connsiteY12" fmla="*/ 602348 h 617971"/>
              <a:gd name="connsiteX13" fmla="*/ 275931 w 1522018"/>
              <a:gd name="connsiteY13" fmla="*/ 617971 h 617971"/>
              <a:gd name="connsiteX14" fmla="*/ 152400 w 1522018"/>
              <a:gd name="connsiteY14" fmla="*/ 612648 h 617971"/>
              <a:gd name="connsiteX15" fmla="*/ 102110 w 1522018"/>
              <a:gd name="connsiteY15" fmla="*/ 612648 h 617971"/>
              <a:gd name="connsiteX16" fmla="*/ 0 w 1522018"/>
              <a:gd name="connsiteY16" fmla="*/ 510538 h 617971"/>
              <a:gd name="connsiteX17" fmla="*/ 0 w 1522018"/>
              <a:gd name="connsiteY17" fmla="*/ 510540 h 617971"/>
              <a:gd name="connsiteX18" fmla="*/ 0 w 1522018"/>
              <a:gd name="connsiteY18" fmla="*/ 357378 h 617971"/>
              <a:gd name="connsiteX19" fmla="*/ 0 w 1522018"/>
              <a:gd name="connsiteY19" fmla="*/ 357378 h 617971"/>
              <a:gd name="connsiteX20" fmla="*/ 0 w 1522018"/>
              <a:gd name="connsiteY20" fmla="*/ 102110 h 617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522018" h="617971">
                <a:moveTo>
                  <a:pt x="0" y="102110"/>
                </a:moveTo>
                <a:cubicBezTo>
                  <a:pt x="0" y="45716"/>
                  <a:pt x="45716" y="0"/>
                  <a:pt x="102110" y="0"/>
                </a:cubicBezTo>
                <a:lnTo>
                  <a:pt x="152400" y="0"/>
                </a:lnTo>
                <a:lnTo>
                  <a:pt x="152400" y="0"/>
                </a:lnTo>
                <a:lnTo>
                  <a:pt x="381000" y="0"/>
                </a:lnTo>
                <a:lnTo>
                  <a:pt x="812290" y="0"/>
                </a:lnTo>
                <a:cubicBezTo>
                  <a:pt x="868684" y="0"/>
                  <a:pt x="914400" y="45716"/>
                  <a:pt x="914400" y="102110"/>
                </a:cubicBezTo>
                <a:lnTo>
                  <a:pt x="914400" y="357378"/>
                </a:lnTo>
                <a:lnTo>
                  <a:pt x="914400" y="357378"/>
                </a:lnTo>
                <a:lnTo>
                  <a:pt x="914400" y="510540"/>
                </a:lnTo>
                <a:lnTo>
                  <a:pt x="1504973" y="448736"/>
                </a:lnTo>
                <a:cubicBezTo>
                  <a:pt x="1504973" y="505130"/>
                  <a:pt x="1550029" y="448218"/>
                  <a:pt x="1493635" y="448218"/>
                </a:cubicBezTo>
                <a:lnTo>
                  <a:pt x="916207" y="602348"/>
                </a:lnTo>
                <a:lnTo>
                  <a:pt x="275931" y="617971"/>
                </a:lnTo>
                <a:lnTo>
                  <a:pt x="152400" y="612648"/>
                </a:lnTo>
                <a:lnTo>
                  <a:pt x="102110" y="612648"/>
                </a:lnTo>
                <a:cubicBezTo>
                  <a:pt x="45716" y="612648"/>
                  <a:pt x="0" y="566932"/>
                  <a:pt x="0" y="510538"/>
                </a:cubicBezTo>
                <a:lnTo>
                  <a:pt x="0" y="510540"/>
                </a:lnTo>
                <a:lnTo>
                  <a:pt x="0" y="357378"/>
                </a:lnTo>
                <a:lnTo>
                  <a:pt x="0" y="357378"/>
                </a:lnTo>
                <a:lnTo>
                  <a:pt x="0" y="10211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  <a:effectLst>
            <a:innerShdw blurRad="685800" dist="330200" dir="16200000">
              <a:schemeClr val="bg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b="1" dirty="0" smtClean="0">
                <a:solidFill>
                  <a:schemeClr val="bg1"/>
                </a:solidFill>
              </a:rPr>
              <a:t>dźwignia</a:t>
            </a:r>
          </a:p>
          <a:p>
            <a:r>
              <a:rPr lang="pl-PL" b="1" dirty="0">
                <a:solidFill>
                  <a:schemeClr val="bg1"/>
                </a:solidFill>
              </a:rPr>
              <a:t>h</a:t>
            </a:r>
            <a:r>
              <a:rPr lang="pl-PL" b="1" dirty="0" smtClean="0">
                <a:solidFill>
                  <a:schemeClr val="bg1"/>
                </a:solidFill>
              </a:rPr>
              <a:t>amulca koła</a:t>
            </a:r>
          </a:p>
          <a:p>
            <a:r>
              <a:rPr lang="pl-PL" b="1" dirty="0" smtClean="0">
                <a:solidFill>
                  <a:schemeClr val="bg1"/>
                </a:solidFill>
              </a:rPr>
              <a:t>przedniego</a:t>
            </a:r>
            <a:endParaRPr lang="pl-P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821427"/>
      </p:ext>
    </p:extLst>
  </p:cSld>
  <p:clrMapOvr>
    <a:masterClrMapping/>
  </p:clrMapOvr>
  <p:transition spd="med" advTm="8000">
    <p:dissolv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/>
              <a:t>Umiejscowienie dźwigni hamulca koła tylnego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394" y="1784350"/>
            <a:ext cx="6880411" cy="4572000"/>
          </a:xfrm>
        </p:spPr>
      </p:pic>
      <p:sp>
        <p:nvSpPr>
          <p:cNvPr id="5" name="Objaśnienie prostokątne zaokrąglone 4"/>
          <p:cNvSpPr/>
          <p:nvPr/>
        </p:nvSpPr>
        <p:spPr>
          <a:xfrm>
            <a:off x="5724128" y="4005064"/>
            <a:ext cx="1944216" cy="972688"/>
          </a:xfrm>
          <a:prstGeom prst="wedgeRoundRectCallout">
            <a:avLst>
              <a:gd name="adj1" fmla="val -36071"/>
              <a:gd name="adj2" fmla="val 122201"/>
              <a:gd name="adj3" fmla="val 16667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innerShdw blurRad="800100" dist="419100" dir="16200000">
              <a:schemeClr val="bg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d</a:t>
            </a:r>
            <a:r>
              <a:rPr lang="pl-PL" b="1" dirty="0" smtClean="0">
                <a:solidFill>
                  <a:schemeClr val="bg1"/>
                </a:solidFill>
              </a:rPr>
              <a:t>źwignia hamulca koła</a:t>
            </a:r>
          </a:p>
          <a:p>
            <a:pPr algn="ctr"/>
            <a:r>
              <a:rPr lang="pl-PL" b="1" dirty="0" smtClean="0">
                <a:solidFill>
                  <a:schemeClr val="bg1"/>
                </a:solidFill>
              </a:rPr>
              <a:t>tylnego</a:t>
            </a:r>
          </a:p>
        </p:txBody>
      </p:sp>
    </p:spTree>
    <p:extLst>
      <p:ext uri="{BB962C8B-B14F-4D97-AF65-F5344CB8AC3E}">
        <p14:creationId xmlns:p14="http://schemas.microsoft.com/office/powerpoint/2010/main" val="3596690206"/>
      </p:ext>
    </p:extLst>
  </p:cSld>
  <p:clrMapOvr>
    <a:masterClrMapping/>
  </p:clrMapOvr>
  <p:transition spd="med" advTm="8000">
    <p:dissolv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/>
              <a:t>Światło „ STOP </a:t>
            </a:r>
            <a:r>
              <a:rPr lang="pl-PL" sz="2800" dirty="0" smtClean="0"/>
              <a:t>„</a:t>
            </a:r>
            <a:br>
              <a:rPr lang="pl-PL" sz="2800" dirty="0" smtClean="0"/>
            </a:br>
            <a:r>
              <a:rPr lang="pl-PL" sz="2800" dirty="0" smtClean="0"/>
              <a:t>(SUZUKI SV)</a:t>
            </a:r>
            <a:endParaRPr lang="pl-PL" sz="28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394" y="1784350"/>
            <a:ext cx="6880411" cy="4572000"/>
          </a:xfrm>
        </p:spPr>
      </p:pic>
      <p:sp>
        <p:nvSpPr>
          <p:cNvPr id="5" name="Objaśnienie prostokątne zaokrąglone 4"/>
          <p:cNvSpPr/>
          <p:nvPr/>
        </p:nvSpPr>
        <p:spPr>
          <a:xfrm>
            <a:off x="4427984" y="2204864"/>
            <a:ext cx="1490464" cy="828672"/>
          </a:xfrm>
          <a:prstGeom prst="wedgeRoundRectCallout">
            <a:avLst>
              <a:gd name="adj1" fmla="val -20833"/>
              <a:gd name="adj2" fmla="val 119358"/>
              <a:gd name="adj3" fmla="val 16667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innerShdw blurRad="558800" dist="304800" dir="16200000">
              <a:schemeClr val="bg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chemeClr val="bg1"/>
                </a:solidFill>
              </a:rPr>
              <a:t>światło </a:t>
            </a:r>
          </a:p>
          <a:p>
            <a:pPr algn="ctr"/>
            <a:r>
              <a:rPr lang="pl-PL" b="1" dirty="0" smtClean="0">
                <a:solidFill>
                  <a:schemeClr val="bg1"/>
                </a:solidFill>
              </a:rPr>
              <a:t>STOP</a:t>
            </a:r>
            <a:endParaRPr lang="pl-P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171088"/>
      </p:ext>
    </p:extLst>
  </p:cSld>
  <p:clrMapOvr>
    <a:masterClrMapping/>
  </p:clrMapOvr>
  <p:transition spd="med" advTm="8000">
    <p:dissolv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/>
              <a:t>Działanie świateł </a:t>
            </a:r>
            <a:r>
              <a:rPr lang="pl-PL" sz="2800" dirty="0" smtClean="0"/>
              <a:t>kierunkowskazów</a:t>
            </a:r>
            <a:br>
              <a:rPr lang="pl-PL" sz="2800" dirty="0" smtClean="0"/>
            </a:br>
            <a:r>
              <a:rPr lang="pl-PL" sz="2800" dirty="0" smtClean="0"/>
              <a:t>(SUZUKI SV)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pl-PL" sz="2400" dirty="0">
                <a:solidFill>
                  <a:srgbClr val="FF0000"/>
                </a:solidFill>
              </a:rPr>
              <a:t>Należy przekręcić klucz w stacyjce w położenie </a:t>
            </a:r>
          </a:p>
          <a:p>
            <a:r>
              <a:rPr lang="pl-PL" sz="2400" dirty="0">
                <a:solidFill>
                  <a:srgbClr val="FF0000"/>
                </a:solidFill>
              </a:rPr>
              <a:t>„ ON „</a:t>
            </a:r>
          </a:p>
          <a:p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29000" y="1898396"/>
            <a:ext cx="5486400" cy="3645407"/>
          </a:xfrm>
          <a:prstGeom prst="rect">
            <a:avLst/>
          </a:prstGeom>
        </p:spPr>
      </p:pic>
      <p:sp>
        <p:nvSpPr>
          <p:cNvPr id="6" name="Objaśnienie prostokątne zaokrąglone 5"/>
          <p:cNvSpPr/>
          <p:nvPr/>
        </p:nvSpPr>
        <p:spPr>
          <a:xfrm>
            <a:off x="5652120" y="2996952"/>
            <a:ext cx="1202432" cy="900680"/>
          </a:xfrm>
          <a:prstGeom prst="wedgeRoundRectCallout">
            <a:avLst>
              <a:gd name="adj1" fmla="val -19881"/>
              <a:gd name="adj2" fmla="val 126466"/>
              <a:gd name="adj3" fmla="val 16667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innerShdw blurRad="482600" dist="292100" dir="16200000">
              <a:schemeClr val="bg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s</a:t>
            </a:r>
            <a:r>
              <a:rPr lang="pl-PL" b="1" dirty="0" smtClean="0">
                <a:solidFill>
                  <a:schemeClr val="bg1"/>
                </a:solidFill>
              </a:rPr>
              <a:t>tacyjka</a:t>
            </a:r>
          </a:p>
          <a:p>
            <a:pPr algn="ctr"/>
            <a:r>
              <a:rPr lang="pl-PL" b="1" dirty="0">
                <a:solidFill>
                  <a:schemeClr val="bg1"/>
                </a:solidFill>
              </a:rPr>
              <a:t>z</a:t>
            </a:r>
            <a:r>
              <a:rPr lang="pl-PL" b="1" dirty="0" smtClean="0">
                <a:solidFill>
                  <a:schemeClr val="bg1"/>
                </a:solidFill>
              </a:rPr>
              <a:t> kluczem</a:t>
            </a:r>
            <a:endParaRPr lang="pl-P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591619"/>
      </p:ext>
    </p:extLst>
  </p:cSld>
  <p:clrMapOvr>
    <a:masterClrMapping/>
  </p:clrMapOvr>
  <p:transition spd="med" advTm="8000">
    <p:dissolv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 smtClean="0"/>
              <a:t>Kierunkowskazy</a:t>
            </a:r>
            <a:br>
              <a:rPr lang="pl-PL" sz="2800" dirty="0" smtClean="0"/>
            </a:br>
            <a:r>
              <a:rPr lang="pl-PL" sz="2800" dirty="0" smtClean="0"/>
              <a:t>(SUZUKI SV)</a:t>
            </a:r>
            <a:endParaRPr lang="pl-PL" sz="28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pl-PL" sz="2400" dirty="0" smtClean="0">
                <a:solidFill>
                  <a:srgbClr val="FF0000"/>
                </a:solidFill>
              </a:rPr>
              <a:t>Przesuwamy przełącznik kierunkowskazów w odpowiednim kierunku      (w prawo bądź w lewo ).</a:t>
            </a:r>
          </a:p>
          <a:p>
            <a:r>
              <a:rPr lang="pl-PL" sz="2400" dirty="0" smtClean="0">
                <a:solidFill>
                  <a:srgbClr val="FF0000"/>
                </a:solidFill>
              </a:rPr>
              <a:t>Wyłączenie kierunkowskazów następuje przez wciśnięcie przełącznika</a:t>
            </a:r>
            <a:r>
              <a:rPr lang="pl-PL" dirty="0" smtClean="0">
                <a:solidFill>
                  <a:srgbClr val="FF0000"/>
                </a:solidFill>
              </a:rPr>
              <a:t>.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700808"/>
            <a:ext cx="5423519" cy="3960440"/>
          </a:xfrm>
          <a:solidFill>
            <a:schemeClr val="tx1"/>
          </a:solidFill>
          <a:ln>
            <a:solidFill>
              <a:schemeClr val="bg1"/>
            </a:solidFill>
          </a:ln>
        </p:spPr>
      </p:pic>
      <p:sp>
        <p:nvSpPr>
          <p:cNvPr id="7" name="Objaśnienie prostokątne zaokrąglone 6"/>
          <p:cNvSpPr/>
          <p:nvPr/>
        </p:nvSpPr>
        <p:spPr>
          <a:xfrm>
            <a:off x="5796136" y="3343285"/>
            <a:ext cx="2088232" cy="792088"/>
          </a:xfrm>
          <a:prstGeom prst="wedgeRoundRectCallout">
            <a:avLst>
              <a:gd name="adj1" fmla="val -145595"/>
              <a:gd name="adj2" fmla="val 82400"/>
              <a:gd name="adj3" fmla="val 16667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innerShdw blurRad="596900" dist="241300" dir="16200000">
              <a:schemeClr val="bg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p</a:t>
            </a:r>
            <a:r>
              <a:rPr lang="pl-PL" b="1" dirty="0" smtClean="0">
                <a:solidFill>
                  <a:schemeClr val="bg1"/>
                </a:solidFill>
              </a:rPr>
              <a:t>rzełącznik</a:t>
            </a:r>
          </a:p>
          <a:p>
            <a:pPr algn="ctr"/>
            <a:r>
              <a:rPr lang="pl-PL" b="1" dirty="0" smtClean="0">
                <a:solidFill>
                  <a:schemeClr val="bg1"/>
                </a:solidFill>
              </a:rPr>
              <a:t>kierunkowskazów </a:t>
            </a:r>
          </a:p>
          <a:p>
            <a:pPr algn="ctr"/>
            <a:endParaRPr lang="pl-P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833973"/>
      </p:ext>
    </p:extLst>
  </p:cSld>
  <p:clrMapOvr>
    <a:masterClrMapping/>
  </p:clrMapOvr>
  <p:transition spd="med" advTm="8000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400" dirty="0" smtClean="0"/>
              <a:t>Rękawic zakrywających całe dłonie</a:t>
            </a:r>
            <a:endParaRPr lang="pl-PL" sz="2400" dirty="0"/>
          </a:p>
        </p:txBody>
      </p:sp>
      <p:pic>
        <p:nvPicPr>
          <p:cNvPr id="4" name="Symbol zastępczy zawartości 3" descr="P30207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2600" y="1784350"/>
            <a:ext cx="6096000" cy="4572000"/>
          </a:xfrm>
        </p:spPr>
      </p:pic>
    </p:spTree>
  </p:cSld>
  <p:clrMapOvr>
    <a:masterClrMapping/>
  </p:clrMapOvr>
  <p:transition spd="med" advTm="8000">
    <p:dissolv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 smtClean="0"/>
              <a:t>Kierunkowskazy-przód</a:t>
            </a:r>
            <a:br>
              <a:rPr lang="pl-PL" sz="2800" dirty="0" smtClean="0"/>
            </a:br>
            <a:r>
              <a:rPr lang="pl-PL" sz="2800" dirty="0" smtClean="0"/>
              <a:t>(SUZUKI SV)</a:t>
            </a:r>
            <a:endParaRPr lang="pl-PL" sz="28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394" y="1784350"/>
            <a:ext cx="6880411" cy="4572000"/>
          </a:xfrm>
        </p:spPr>
      </p:pic>
      <p:sp>
        <p:nvSpPr>
          <p:cNvPr id="5" name="Objaśnienie prostokątne zaokrąglone 4"/>
          <p:cNvSpPr/>
          <p:nvPr/>
        </p:nvSpPr>
        <p:spPr>
          <a:xfrm>
            <a:off x="1380935" y="1813369"/>
            <a:ext cx="1130424" cy="828672"/>
          </a:xfrm>
          <a:prstGeom prst="wedgeRoundRectCallout">
            <a:avLst>
              <a:gd name="adj1" fmla="val 78413"/>
              <a:gd name="adj2" fmla="val 106869"/>
              <a:gd name="adj3" fmla="val 16667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innerShdw blurRad="584200" dist="330200" dir="16200000">
              <a:schemeClr val="bg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p</a:t>
            </a:r>
            <a:r>
              <a:rPr lang="pl-PL" b="1" dirty="0" smtClean="0">
                <a:solidFill>
                  <a:schemeClr val="bg1"/>
                </a:solidFill>
              </a:rPr>
              <a:t>rawy</a:t>
            </a:r>
          </a:p>
          <a:p>
            <a:pPr algn="ctr"/>
            <a:r>
              <a:rPr lang="pl-PL" b="1" dirty="0" smtClean="0">
                <a:solidFill>
                  <a:schemeClr val="bg1"/>
                </a:solidFill>
              </a:rPr>
              <a:t>przód</a:t>
            </a: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6" name="Objaśnienie prostokątne zaokrąglone 5"/>
          <p:cNvSpPr/>
          <p:nvPr/>
        </p:nvSpPr>
        <p:spPr>
          <a:xfrm>
            <a:off x="4283968" y="2543619"/>
            <a:ext cx="1202432" cy="900680"/>
          </a:xfrm>
          <a:prstGeom prst="wedgeRoundRectCallout">
            <a:avLst>
              <a:gd name="adj1" fmla="val -58928"/>
              <a:gd name="adj2" fmla="val 106565"/>
              <a:gd name="adj3" fmla="val 16667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innerShdw blurRad="698500" dist="381000" dir="16200000">
              <a:schemeClr val="bg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l</a:t>
            </a:r>
            <a:r>
              <a:rPr lang="pl-PL" b="1" dirty="0" smtClean="0">
                <a:solidFill>
                  <a:schemeClr val="bg1"/>
                </a:solidFill>
              </a:rPr>
              <a:t>ewy</a:t>
            </a:r>
          </a:p>
          <a:p>
            <a:pPr algn="ctr"/>
            <a:r>
              <a:rPr lang="pl-PL" b="1" dirty="0" smtClean="0">
                <a:solidFill>
                  <a:schemeClr val="bg1"/>
                </a:solidFill>
              </a:rPr>
              <a:t>przód</a:t>
            </a:r>
            <a:endParaRPr lang="pl-P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406182"/>
      </p:ext>
    </p:extLst>
  </p:cSld>
  <p:clrMapOvr>
    <a:masterClrMapping/>
  </p:clrMapOvr>
  <p:transition spd="med" advTm="8000">
    <p:dissolv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 smtClean="0"/>
              <a:t>Kierunkowskazy-tył</a:t>
            </a:r>
            <a:br>
              <a:rPr lang="pl-PL" sz="2800" dirty="0" smtClean="0"/>
            </a:br>
            <a:r>
              <a:rPr lang="pl-PL" sz="2800" dirty="0" smtClean="0"/>
              <a:t>(SAUZUKI SV)</a:t>
            </a:r>
            <a:r>
              <a:rPr lang="pl-PL" sz="2800" dirty="0"/>
              <a:t/>
            </a:r>
            <a:br>
              <a:rPr lang="pl-PL" sz="2800" dirty="0"/>
            </a:br>
            <a:endParaRPr lang="pl-PL" sz="28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394" y="1784350"/>
            <a:ext cx="6880411" cy="4572000"/>
          </a:xfrm>
        </p:spPr>
      </p:pic>
      <p:sp>
        <p:nvSpPr>
          <p:cNvPr id="5" name="Objaśnienie prostokątne zaokrąglone 4"/>
          <p:cNvSpPr/>
          <p:nvPr/>
        </p:nvSpPr>
        <p:spPr>
          <a:xfrm>
            <a:off x="1835696" y="2204864"/>
            <a:ext cx="1490464" cy="756664"/>
          </a:xfrm>
          <a:prstGeom prst="wedgeRoundRectCallout">
            <a:avLst>
              <a:gd name="adj1" fmla="val 32500"/>
              <a:gd name="adj2" fmla="val 116516"/>
              <a:gd name="adj3" fmla="val 16667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innerShdw blurRad="609600" dist="330200" dir="162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l</a:t>
            </a:r>
            <a:r>
              <a:rPr lang="pl-PL" b="1" dirty="0" smtClean="0">
                <a:solidFill>
                  <a:schemeClr val="bg1"/>
                </a:solidFill>
              </a:rPr>
              <a:t>ewy</a:t>
            </a:r>
          </a:p>
          <a:p>
            <a:pPr algn="ctr"/>
            <a:r>
              <a:rPr lang="pl-PL" b="1" dirty="0" smtClean="0">
                <a:solidFill>
                  <a:schemeClr val="bg1"/>
                </a:solidFill>
              </a:rPr>
              <a:t>tył</a:t>
            </a:r>
          </a:p>
        </p:txBody>
      </p:sp>
      <p:sp>
        <p:nvSpPr>
          <p:cNvPr id="7" name="Objaśnienie prostokątne zaokrąglone 6"/>
          <p:cNvSpPr/>
          <p:nvPr/>
        </p:nvSpPr>
        <p:spPr>
          <a:xfrm>
            <a:off x="4080519" y="2207690"/>
            <a:ext cx="1440160" cy="753838"/>
          </a:xfrm>
          <a:prstGeom prst="wedgeRoundRectCallout">
            <a:avLst>
              <a:gd name="adj1" fmla="val -39110"/>
              <a:gd name="adj2" fmla="val 122553"/>
              <a:gd name="adj3" fmla="val 16667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innerShdw blurRad="749300" dist="279400" dir="16200000">
              <a:schemeClr val="bg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p</a:t>
            </a:r>
            <a:r>
              <a:rPr lang="pl-PL" b="1" dirty="0" smtClean="0">
                <a:solidFill>
                  <a:schemeClr val="bg1"/>
                </a:solidFill>
              </a:rPr>
              <a:t>rawy</a:t>
            </a:r>
          </a:p>
          <a:p>
            <a:pPr algn="ctr"/>
            <a:r>
              <a:rPr lang="pl-PL" b="1" dirty="0" smtClean="0">
                <a:solidFill>
                  <a:schemeClr val="bg1"/>
                </a:solidFill>
              </a:rPr>
              <a:t>tył</a:t>
            </a:r>
            <a:endParaRPr lang="pl-P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544021"/>
      </p:ext>
    </p:extLst>
  </p:cSld>
  <p:clrMapOvr>
    <a:masterClrMapping/>
  </p:clrMapOvr>
  <p:transition spd="med" advTm="8000">
    <p:dissolv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 smtClean="0"/>
              <a:t>Działanie świateł awaryjnych</a:t>
            </a:r>
            <a:br>
              <a:rPr lang="pl-PL" sz="2800" dirty="0" smtClean="0"/>
            </a:br>
            <a:r>
              <a:rPr lang="pl-PL" sz="2800" dirty="0" smtClean="0"/>
              <a:t>(SUZUKI SV)</a:t>
            </a:r>
            <a:endParaRPr lang="pl-PL" sz="28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pl-PL" sz="2400" dirty="0" smtClean="0">
                <a:solidFill>
                  <a:srgbClr val="FF0000"/>
                </a:solidFill>
              </a:rPr>
              <a:t>Aby uruchomić te światła trzeba włączyć zapłon        ( należy przekręcić klucz w stacyjce w położenie  „ ON „)</a:t>
            </a:r>
          </a:p>
          <a:p>
            <a:endParaRPr lang="pl-PL" sz="2400" dirty="0"/>
          </a:p>
        </p:txBody>
      </p:sp>
      <p:pic>
        <p:nvPicPr>
          <p:cNvPr id="5" name="Symbol zastępczy zawartości 3" descr="P302074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131951" y="1428736"/>
            <a:ext cx="5783449" cy="5143535"/>
          </a:xfrm>
        </p:spPr>
      </p:pic>
      <p:sp>
        <p:nvSpPr>
          <p:cNvPr id="4" name="Objaśnienie prostokątne zaokrąglone 3"/>
          <p:cNvSpPr/>
          <p:nvPr/>
        </p:nvSpPr>
        <p:spPr>
          <a:xfrm>
            <a:off x="6588224" y="1435100"/>
            <a:ext cx="1872209" cy="1155686"/>
          </a:xfrm>
          <a:prstGeom prst="wedgeRoundRectCallout">
            <a:avLst>
              <a:gd name="adj1" fmla="val -36648"/>
              <a:gd name="adj2" fmla="val 114494"/>
              <a:gd name="adj3" fmla="val 16667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innerShdw blurRad="673100" dist="457200" dir="16200000">
              <a:schemeClr val="bg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w</a:t>
            </a:r>
            <a:r>
              <a:rPr lang="pl-PL" b="1" dirty="0" smtClean="0">
                <a:solidFill>
                  <a:schemeClr val="bg1"/>
                </a:solidFill>
              </a:rPr>
              <a:t>łącznik</a:t>
            </a:r>
          </a:p>
          <a:p>
            <a:pPr algn="ctr"/>
            <a:r>
              <a:rPr lang="pl-PL" b="1" dirty="0" smtClean="0">
                <a:solidFill>
                  <a:schemeClr val="bg1"/>
                </a:solidFill>
              </a:rPr>
              <a:t>Świateł</a:t>
            </a:r>
          </a:p>
          <a:p>
            <a:pPr algn="ctr"/>
            <a:r>
              <a:rPr lang="pl-PL" b="1" dirty="0" smtClean="0">
                <a:solidFill>
                  <a:schemeClr val="bg1"/>
                </a:solidFill>
              </a:rPr>
              <a:t>awaryjnych</a:t>
            </a:r>
            <a:endParaRPr lang="pl-P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857233"/>
      </p:ext>
    </p:extLst>
  </p:cSld>
  <p:clrMapOvr>
    <a:masterClrMapping/>
  </p:clrMapOvr>
  <p:transition spd="med" advTm="8000">
    <p:dissolv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/>
              <a:t>Światła awaryjne </a:t>
            </a:r>
            <a:r>
              <a:rPr lang="pl-PL" sz="2800" dirty="0" smtClean="0"/>
              <a:t>przód</a:t>
            </a:r>
            <a:br>
              <a:rPr lang="pl-PL" sz="2800" dirty="0" smtClean="0"/>
            </a:br>
            <a:r>
              <a:rPr lang="pl-PL" sz="2800" dirty="0" smtClean="0"/>
              <a:t>(SUZUKI SV)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9408" y="1784350"/>
            <a:ext cx="6882384" cy="4572000"/>
          </a:xfrm>
          <a:prstGeom prst="rect">
            <a:avLst/>
          </a:prstGeom>
        </p:spPr>
      </p:pic>
      <p:sp>
        <p:nvSpPr>
          <p:cNvPr id="5" name="Objaśnienie prostokątne zaokrąglone 4"/>
          <p:cNvSpPr/>
          <p:nvPr/>
        </p:nvSpPr>
        <p:spPr>
          <a:xfrm>
            <a:off x="1475656" y="1844824"/>
            <a:ext cx="1562472" cy="972688"/>
          </a:xfrm>
          <a:prstGeom prst="wedgeRoundRectCallout">
            <a:avLst>
              <a:gd name="adj1" fmla="val 33788"/>
              <a:gd name="adj2" fmla="val 73244"/>
              <a:gd name="adj3" fmla="val 16667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innerShdw blurRad="673100" dist="393700" dir="16200000">
              <a:schemeClr val="bg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ś</a:t>
            </a:r>
            <a:r>
              <a:rPr lang="pl-PL" b="1" dirty="0" smtClean="0">
                <a:solidFill>
                  <a:schemeClr val="bg1"/>
                </a:solidFill>
              </a:rPr>
              <a:t>wiatła</a:t>
            </a:r>
          </a:p>
          <a:p>
            <a:pPr algn="ctr"/>
            <a:r>
              <a:rPr lang="pl-PL" b="1" dirty="0" smtClean="0">
                <a:solidFill>
                  <a:schemeClr val="bg1"/>
                </a:solidFill>
              </a:rPr>
              <a:t>awaryjne</a:t>
            </a: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6" name="Objaśnienie prostokątne zaokrąglone 5"/>
          <p:cNvSpPr/>
          <p:nvPr/>
        </p:nvSpPr>
        <p:spPr>
          <a:xfrm>
            <a:off x="4293512" y="2780928"/>
            <a:ext cx="1346448" cy="972688"/>
          </a:xfrm>
          <a:prstGeom prst="wedgeRoundRectCallout">
            <a:avLst>
              <a:gd name="adj1" fmla="val -55112"/>
              <a:gd name="adj2" fmla="val 70558"/>
              <a:gd name="adj3" fmla="val 16667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innerShdw blurRad="685800" dist="368300" dir="16200000">
              <a:schemeClr val="bg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ś</a:t>
            </a:r>
            <a:r>
              <a:rPr lang="pl-PL" b="1" dirty="0" smtClean="0">
                <a:solidFill>
                  <a:schemeClr val="bg1"/>
                </a:solidFill>
              </a:rPr>
              <a:t>wiatła</a:t>
            </a:r>
          </a:p>
          <a:p>
            <a:pPr algn="ctr"/>
            <a:r>
              <a:rPr lang="pl-PL" b="1" dirty="0" smtClean="0">
                <a:solidFill>
                  <a:schemeClr val="bg1"/>
                </a:solidFill>
              </a:rPr>
              <a:t>awaryjne</a:t>
            </a:r>
            <a:endParaRPr lang="pl-P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733385"/>
      </p:ext>
    </p:extLst>
  </p:cSld>
  <p:clrMapOvr>
    <a:masterClrMapping/>
  </p:clrMapOvr>
  <p:transition spd="med" advTm="8000">
    <p:dissolv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/>
              <a:t>Światła awaryjne </a:t>
            </a:r>
            <a:r>
              <a:rPr lang="pl-PL" sz="2800" dirty="0" smtClean="0"/>
              <a:t>tył</a:t>
            </a:r>
            <a:br>
              <a:rPr lang="pl-PL" sz="2800" dirty="0" smtClean="0"/>
            </a:br>
            <a:r>
              <a:rPr lang="pl-PL" sz="2800" dirty="0" smtClean="0"/>
              <a:t>(SUZUKI SV)</a:t>
            </a:r>
            <a:r>
              <a:rPr lang="pl-PL" sz="2800" dirty="0"/>
              <a:t/>
            </a:r>
            <a:br>
              <a:rPr lang="pl-PL" sz="2800" dirty="0"/>
            </a:br>
            <a:endParaRPr lang="pl-PL" sz="28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9408" y="1784350"/>
            <a:ext cx="6882384" cy="4572000"/>
          </a:xfrm>
          <a:prstGeom prst="rect">
            <a:avLst/>
          </a:prstGeom>
        </p:spPr>
      </p:pic>
      <p:sp>
        <p:nvSpPr>
          <p:cNvPr id="5" name="Objaśnienie prostokątne zaokrąglone 4"/>
          <p:cNvSpPr/>
          <p:nvPr/>
        </p:nvSpPr>
        <p:spPr>
          <a:xfrm>
            <a:off x="1979712" y="2060848"/>
            <a:ext cx="1274440" cy="972688"/>
          </a:xfrm>
          <a:prstGeom prst="wedgeRoundRectCallout">
            <a:avLst>
              <a:gd name="adj1" fmla="val 36382"/>
              <a:gd name="adj2" fmla="val 102142"/>
              <a:gd name="adj3" fmla="val 16667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innerShdw blurRad="660400" dist="355600" dir="16200000">
              <a:schemeClr val="bg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ś</a:t>
            </a:r>
            <a:r>
              <a:rPr lang="pl-PL" b="1" dirty="0" smtClean="0">
                <a:solidFill>
                  <a:schemeClr val="bg1"/>
                </a:solidFill>
              </a:rPr>
              <a:t>wiatła</a:t>
            </a:r>
          </a:p>
          <a:p>
            <a:pPr algn="ctr"/>
            <a:r>
              <a:rPr lang="pl-PL" b="1" dirty="0" smtClean="0">
                <a:solidFill>
                  <a:schemeClr val="bg1"/>
                </a:solidFill>
              </a:rPr>
              <a:t>awaryjne</a:t>
            </a: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6" name="Objaśnienie prostokątne zaokrąglone 5"/>
          <p:cNvSpPr/>
          <p:nvPr/>
        </p:nvSpPr>
        <p:spPr>
          <a:xfrm>
            <a:off x="4283968" y="1988840"/>
            <a:ext cx="1202432" cy="900680"/>
          </a:xfrm>
          <a:prstGeom prst="wedgeRoundRectCallout">
            <a:avLst>
              <a:gd name="adj1" fmla="val -48452"/>
              <a:gd name="adj2" fmla="val 126466"/>
              <a:gd name="adj3" fmla="val 16667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innerShdw blurRad="711200" dist="330200" dir="16200000">
              <a:schemeClr val="bg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ś</a:t>
            </a:r>
            <a:r>
              <a:rPr lang="pl-PL" b="1" dirty="0" smtClean="0">
                <a:solidFill>
                  <a:schemeClr val="bg1"/>
                </a:solidFill>
              </a:rPr>
              <a:t>wiatła</a:t>
            </a:r>
          </a:p>
          <a:p>
            <a:pPr algn="ctr"/>
            <a:r>
              <a:rPr lang="pl-PL" b="1" dirty="0" smtClean="0">
                <a:solidFill>
                  <a:schemeClr val="bg1"/>
                </a:solidFill>
              </a:rPr>
              <a:t>awaryjne</a:t>
            </a:r>
            <a:endParaRPr lang="pl-P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592667"/>
      </p:ext>
    </p:extLst>
  </p:cSld>
  <p:clrMapOvr>
    <a:masterClrMapping/>
  </p:clrMapOvr>
  <p:transition spd="med" advTm="8000">
    <p:dissolv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 smtClean="0"/>
              <a:t>Sprawdzenie stanu łańcucha</a:t>
            </a:r>
            <a:br>
              <a:rPr lang="pl-PL" sz="2800" dirty="0" smtClean="0"/>
            </a:br>
            <a:r>
              <a:rPr lang="pl-PL" sz="2800" dirty="0" smtClean="0"/>
              <a:t>(SUZUKI SV)</a:t>
            </a:r>
            <a:endParaRPr lang="pl-PL" sz="28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pl-PL" dirty="0" smtClean="0">
                <a:solidFill>
                  <a:srgbClr val="FF0000"/>
                </a:solidFill>
              </a:rPr>
              <a:t>Nadmierny luz łańcucha mógłby spowodować jego spadnięcie, a w następstwie wypadek lub poważne  uszkodzenie motocykla.</a:t>
            </a:r>
          </a:p>
          <a:p>
            <a:r>
              <a:rPr lang="pl-PL" dirty="0" smtClean="0">
                <a:solidFill>
                  <a:srgbClr val="FF0000"/>
                </a:solidFill>
              </a:rPr>
              <a:t>Łańcuch napędowy należy sprawdzać przed każdą jazdą.</a:t>
            </a:r>
          </a:p>
          <a:p>
            <a:r>
              <a:rPr lang="pl-PL" sz="2400" dirty="0" smtClean="0">
                <a:solidFill>
                  <a:srgbClr val="FF0000"/>
                </a:solidFill>
              </a:rPr>
              <a:t>Właściwy luz powinien  wynosić  </a:t>
            </a:r>
          </a:p>
          <a:p>
            <a:r>
              <a:rPr lang="pl-PL" sz="3200" dirty="0" smtClean="0">
                <a:solidFill>
                  <a:srgbClr val="FF0000"/>
                </a:solidFill>
              </a:rPr>
              <a:t>20-30 mm</a:t>
            </a:r>
            <a:r>
              <a:rPr lang="pl-PL" sz="2400" dirty="0" smtClean="0">
                <a:solidFill>
                  <a:srgbClr val="FF0000"/>
                </a:solidFill>
              </a:rPr>
              <a:t>     </a:t>
            </a:r>
          </a:p>
          <a:p>
            <a:endParaRPr lang="pl-PL" dirty="0" smtClean="0">
              <a:solidFill>
                <a:srgbClr val="FF0000"/>
              </a:solidFill>
            </a:endParaRPr>
          </a:p>
        </p:txBody>
      </p:sp>
      <p:pic>
        <p:nvPicPr>
          <p:cNvPr id="5" name="Symbol zastępczy zawartości 4" descr="P302078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429000" y="1663700"/>
            <a:ext cx="5486400" cy="4114800"/>
          </a:xfrm>
        </p:spPr>
      </p:pic>
    </p:spTree>
    <p:extLst>
      <p:ext uri="{BB962C8B-B14F-4D97-AF65-F5344CB8AC3E}">
        <p14:creationId xmlns:p14="http://schemas.microsoft.com/office/powerpoint/2010/main" val="428932642"/>
      </p:ext>
    </p:extLst>
  </p:cSld>
  <p:clrMapOvr>
    <a:masterClrMapping/>
  </p:clrMapOvr>
  <p:transition spd="med" advTm="8000">
    <p:dissolv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 smtClean="0"/>
              <a:t>Zdjęcie pojazdu z podpórki i przemieszczenie go przy unieruchomionym silniku, podparcie pojazdu na podpórce.</a:t>
            </a:r>
            <a:endParaRPr lang="pl-PL" sz="24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>
            <a:normAutofit lnSpcReduction="10000"/>
          </a:bodyPr>
          <a:lstStyle/>
          <a:p>
            <a:r>
              <a:rPr lang="pl-PL" dirty="0" smtClean="0">
                <a:solidFill>
                  <a:srgbClr val="FF0000"/>
                </a:solidFill>
              </a:rPr>
              <a:t>Sposób wykonania zadania:</a:t>
            </a:r>
          </a:p>
          <a:p>
            <a:pPr>
              <a:buFont typeface="Arial" pitchFamily="34" charset="0"/>
              <a:buChar char="•"/>
            </a:pPr>
            <a:r>
              <a:rPr lang="pl-PL" dirty="0" smtClean="0">
                <a:solidFill>
                  <a:srgbClr val="FF0000"/>
                </a:solidFill>
              </a:rPr>
              <a:t> zdjęcie z podpórki i przemieszczenie pojazdu z poz. 1 do poz. 2 w wyznaczonym stanowisku przy unieruchomionym silniku,</a:t>
            </a:r>
          </a:p>
          <a:p>
            <a:pPr>
              <a:buFont typeface="Arial" pitchFamily="34" charset="0"/>
              <a:buChar char="•"/>
            </a:pPr>
            <a:r>
              <a:rPr lang="pl-PL" dirty="0" smtClean="0">
                <a:solidFill>
                  <a:srgbClr val="FF0000"/>
                </a:solidFill>
              </a:rPr>
              <a:t> nienajeżdżanie na linie ograniczające stanowisko,</a:t>
            </a:r>
          </a:p>
          <a:p>
            <a:pPr>
              <a:buFont typeface="Arial" pitchFamily="34" charset="0"/>
              <a:buChar char="•"/>
            </a:pPr>
            <a:r>
              <a:rPr lang="pl-PL" dirty="0" smtClean="0">
                <a:solidFill>
                  <a:srgbClr val="FF0000"/>
                </a:solidFill>
              </a:rPr>
              <a:t> maksymalnie 3 zmiany kierunku ruchu ( do tyłu, do przodu, do     tyłu )</a:t>
            </a:r>
          </a:p>
        </p:txBody>
      </p:sp>
      <p:pic>
        <p:nvPicPr>
          <p:cNvPr id="5" name="Symbol zastępczy zawartości 4" descr="przeprowadzenie-motocykla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1868" y="1714488"/>
            <a:ext cx="5000660" cy="3929090"/>
          </a:xfrm>
        </p:spPr>
      </p:pic>
    </p:spTree>
  </p:cSld>
  <p:clrMapOvr>
    <a:masterClrMapping/>
  </p:clrMapOvr>
  <p:transition spd="med" advTm="8000">
    <p:dissolv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 smtClean="0"/>
              <a:t>Uruchamianie silnika</a:t>
            </a:r>
            <a:br>
              <a:rPr lang="pl-PL" sz="2800" dirty="0" smtClean="0"/>
            </a:br>
            <a:r>
              <a:rPr lang="pl-PL" sz="2800" dirty="0" smtClean="0"/>
              <a:t>(SUZUKI GLADIUS/SV)</a:t>
            </a:r>
            <a:endParaRPr lang="pl-PL" sz="28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FF0000"/>
                </a:solidFill>
              </a:rPr>
              <a:t>Kluczyk włącznika zapłonu /stacyjkę należy przekręcić do pozycji „ ON”, wyłącznik silnika ustawić w pozycji „rozruch”, wrzucić bieg jałowy i wysprzęglić. Następnie ,aby włączyć rozrusznik i uruchomić silnik należy przycisnąć guzik startera elektrycznego.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5" name="Symbol zastępczy zawartości 4" descr="P302077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429000" y="1663700"/>
            <a:ext cx="5486400" cy="4114800"/>
          </a:xfrm>
        </p:spPr>
      </p:pic>
      <p:sp>
        <p:nvSpPr>
          <p:cNvPr id="4" name="Objaśnienie prostokątne zaokrąglone 3"/>
          <p:cNvSpPr/>
          <p:nvPr/>
        </p:nvSpPr>
        <p:spPr>
          <a:xfrm>
            <a:off x="3995936" y="1663700"/>
            <a:ext cx="1490464" cy="937788"/>
          </a:xfrm>
          <a:prstGeom prst="wedgeRoundRectCallout">
            <a:avLst>
              <a:gd name="adj1" fmla="val 53956"/>
              <a:gd name="adj2" fmla="val 73644"/>
              <a:gd name="adj3" fmla="val 16667"/>
            </a:avLst>
          </a:prstGeom>
          <a:solidFill>
            <a:schemeClr val="tx1"/>
          </a:solidFill>
          <a:ln>
            <a:solidFill>
              <a:schemeClr val="tx1"/>
            </a:solidFill>
          </a:ln>
          <a:effectLst>
            <a:innerShdw blurRad="635000" dist="330200" dir="16200000">
              <a:schemeClr val="bg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w</a:t>
            </a:r>
            <a:r>
              <a:rPr lang="pl-PL" b="1" dirty="0" smtClean="0">
                <a:solidFill>
                  <a:schemeClr val="bg1"/>
                </a:solidFill>
              </a:rPr>
              <a:t>yłącznik</a:t>
            </a:r>
          </a:p>
          <a:p>
            <a:pPr algn="ctr"/>
            <a:r>
              <a:rPr lang="pl-PL" b="1" dirty="0" smtClean="0">
                <a:solidFill>
                  <a:schemeClr val="bg1"/>
                </a:solidFill>
              </a:rPr>
              <a:t>silnika</a:t>
            </a: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6" name="Objaśnienie prostokątne zaokrąglone 5"/>
          <p:cNvSpPr/>
          <p:nvPr/>
        </p:nvSpPr>
        <p:spPr>
          <a:xfrm>
            <a:off x="5796136" y="4149080"/>
            <a:ext cx="1274440" cy="1152128"/>
          </a:xfrm>
          <a:prstGeom prst="wedgeRoundRectCallout">
            <a:avLst>
              <a:gd name="adj1" fmla="val -50216"/>
              <a:gd name="adj2" fmla="val -67345"/>
              <a:gd name="adj3" fmla="val 16667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innerShdw blurRad="647700" dist="444500" dir="16200000">
              <a:schemeClr val="bg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p</a:t>
            </a:r>
            <a:r>
              <a:rPr lang="pl-PL" b="1" dirty="0" smtClean="0">
                <a:solidFill>
                  <a:schemeClr val="bg1"/>
                </a:solidFill>
              </a:rPr>
              <a:t>rzycisk </a:t>
            </a:r>
          </a:p>
          <a:p>
            <a:pPr algn="ctr"/>
            <a:r>
              <a:rPr lang="pl-PL" b="1" dirty="0" smtClean="0">
                <a:solidFill>
                  <a:schemeClr val="bg1"/>
                </a:solidFill>
              </a:rPr>
              <a:t>startera</a:t>
            </a:r>
            <a:endParaRPr lang="pl-PL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Tm="8000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dirty="0" smtClean="0">
                <a:solidFill>
                  <a:srgbClr val="FF0000"/>
                </a:solidFill>
              </a:rPr>
              <a:t>Sprawdzenie stanu technicznego podstawowych elementów pojazdów odpowiedzialnych za bezpieczeństwo ruchu drogowego-osoba egzaminowana musi zaprezentować, że potrafi sprawdzić:</a:t>
            </a:r>
            <a:endParaRPr lang="pl-PL" sz="2000" dirty="0">
              <a:solidFill>
                <a:srgbClr val="FF0000"/>
              </a:solidFill>
            </a:endParaRPr>
          </a:p>
        </p:txBody>
      </p:sp>
      <p:pic>
        <p:nvPicPr>
          <p:cNvPr id="4" name="Symbol zastępczy zawartości 3" descr="P302074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916832"/>
            <a:ext cx="4038600" cy="4213819"/>
          </a:xfrm>
        </p:spPr>
      </p:pic>
      <p:pic>
        <p:nvPicPr>
          <p:cNvPr id="8" name="Symbol zastępczy zawartości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16832"/>
            <a:ext cx="4032447" cy="4176464"/>
          </a:xfrm>
        </p:spPr>
      </p:pic>
    </p:spTree>
  </p:cSld>
  <p:clrMapOvr>
    <a:masterClrMapping/>
  </p:clrMapOvr>
  <p:transition spd="med" advTm="800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/>
          <p:cNvSpPr>
            <a:spLocks noGrp="1"/>
          </p:cNvSpPr>
          <p:nvPr>
            <p:ph idx="4294967295"/>
          </p:nvPr>
        </p:nvSpPr>
        <p:spPr>
          <a:xfrm>
            <a:off x="539552" y="1124744"/>
            <a:ext cx="7772400" cy="4572000"/>
          </a:xfrm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pl-PL" sz="6000" dirty="0" smtClean="0">
                <a:solidFill>
                  <a:schemeClr val="tx2">
                    <a:lumMod val="50000"/>
                  </a:schemeClr>
                </a:solidFill>
              </a:rPr>
              <a:t>SUZUKI  GLADIUS KATEGORIA  A2/A</a:t>
            </a:r>
            <a:endParaRPr lang="pl-PL" sz="6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887449"/>
      </p:ext>
    </p:extLst>
  </p:cSld>
  <p:clrMapOvr>
    <a:masterClrMapping/>
  </p:clrMapOvr>
  <p:transition spd="med" advTm="8000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 smtClean="0"/>
              <a:t>Poziom oleju w silniku (SUZUKI GLADIUS)</a:t>
            </a:r>
            <a:endParaRPr lang="pl-PL" sz="2800" dirty="0"/>
          </a:p>
        </p:txBody>
      </p:sp>
      <p:pic>
        <p:nvPicPr>
          <p:cNvPr id="4" name="Symbol zastępczy zawartości 3" descr="P30207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2600" y="1784350"/>
            <a:ext cx="6096000" cy="4572000"/>
          </a:xfrm>
        </p:spPr>
      </p:pic>
    </p:spTree>
  </p:cSld>
  <p:clrMapOvr>
    <a:masterClrMapping/>
  </p:clrMapOvr>
  <p:transition spd="med" advTm="8000"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957</TotalTime>
  <Words>953</Words>
  <Application>Microsoft Office PowerPoint</Application>
  <PresentationFormat>Pokaz na ekranie (4:3)</PresentationFormat>
  <Paragraphs>189</Paragraphs>
  <Slides>67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67</vt:i4>
      </vt:variant>
    </vt:vector>
  </HeadingPairs>
  <TitlesOfParts>
    <vt:vector size="74" baseType="lpstr">
      <vt:lpstr>Arial</vt:lpstr>
      <vt:lpstr>Consolas</vt:lpstr>
      <vt:lpstr>Corbel</vt:lpstr>
      <vt:lpstr>Wingdings</vt:lpstr>
      <vt:lpstr>Wingdings 2</vt:lpstr>
      <vt:lpstr>Wingdings 3</vt:lpstr>
      <vt:lpstr>Metro</vt:lpstr>
      <vt:lpstr>Suzuki gladius kat. A2/a SUZUKI SV kat. a</vt:lpstr>
      <vt:lpstr>  </vt:lpstr>
      <vt:lpstr>Obuwia pełnego, zakrywającego stopę, wiązanego lub zapinanego na klamry, rzepy lub zatrzaski lub obuwia typu motocyklowego</vt:lpstr>
      <vt:lpstr>Spodni z długimi nogawkami</vt:lpstr>
      <vt:lpstr>Kurtki z długimi rękawami zapinanej na suwak, guziki lub zatrzaski</vt:lpstr>
      <vt:lpstr>Rękawic zakrywających całe dłonie</vt:lpstr>
      <vt:lpstr>Sprawdzenie stanu technicznego podstawowych elementów pojazdów odpowiedzialnych za bezpieczeństwo ruchu drogowego-osoba egzaminowana musi zaprezentować, że potrafi sprawdzić:</vt:lpstr>
      <vt:lpstr>Prezentacja programu PowerPoint</vt:lpstr>
      <vt:lpstr>Poziom oleju w silniku (SUZUKI GLADIUS)</vt:lpstr>
      <vt:lpstr>Okienko kontrolne poziomu oleju</vt:lpstr>
      <vt:lpstr>Poziom płynu chłodzącego (SUZUKI GLADIUS)</vt:lpstr>
      <vt:lpstr>Zbiornik wyrównawczy płynu chłodzącego z oznaczeniami</vt:lpstr>
      <vt:lpstr>Poziom płynu hamulcowego - przód   (SUZUKI GLADIUS) </vt:lpstr>
      <vt:lpstr>Poziom płynu hamulcowego – tył (SUZUKI GLADIUS)</vt:lpstr>
      <vt:lpstr>Zbiornik płynu hamulcowego koła tylnego z oznaczeniami  </vt:lpstr>
      <vt:lpstr>Działanie sygnału dźwiękowego (SUZUKI GLADIUS)</vt:lpstr>
      <vt:lpstr>Działanie świateł pozycyjnych (SUZUKI GLADIUS)</vt:lpstr>
      <vt:lpstr>Światło pozycyjne - przód (SUZUKI GLADIUS)</vt:lpstr>
      <vt:lpstr>Światło pozycyjne - tył (SUZUKI GLADIUS)</vt:lpstr>
      <vt:lpstr>Działanie świateł mijania (SUZUKI GLADIUS)</vt:lpstr>
      <vt:lpstr>Światła mijania (SUZUKI GLADIUS)</vt:lpstr>
      <vt:lpstr>Działanie świateł drogowych (SUZUKI GLADIUS)</vt:lpstr>
      <vt:lpstr>Przełącznik świateł (SUZUKI GLADIUS)</vt:lpstr>
      <vt:lpstr>Światło drogowe (SUZUKI GLADIUS)</vt:lpstr>
      <vt:lpstr>Działanie świateł hamowania „ STOP „ (SUZUKI GLADIUS)</vt:lpstr>
      <vt:lpstr>Umiejscowienie dźwigni hamulca koła przedniego</vt:lpstr>
      <vt:lpstr>Umiejscowienie dźwigni hamulca koła tylnego</vt:lpstr>
      <vt:lpstr>Światło „ STOP „ (SUZUKI GLADIUS)</vt:lpstr>
      <vt:lpstr>Działanie świateł kierunkowskazów (SUZUKI GLADIUS)</vt:lpstr>
      <vt:lpstr>Kierunkowskazy (SUZUKI GLADIUS)</vt:lpstr>
      <vt:lpstr>Kierunkowskazy-przód (SUZUKI GLADIUS)</vt:lpstr>
      <vt:lpstr>Kierunkowskazy-tył (SUZUKI GLADIUS)</vt:lpstr>
      <vt:lpstr>Działanie świateł awaryjnych (SUZUKI GLADIUS)</vt:lpstr>
      <vt:lpstr>Światła awaryjne przód (SUZUKI GLADIUS)</vt:lpstr>
      <vt:lpstr>Światła awaryjne tył (SUZUKI GLADIUS)</vt:lpstr>
      <vt:lpstr>Sprawdzenie stanu łańcucha (SUZUKI GLADIUS)</vt:lpstr>
      <vt:lpstr>Zdjęcie pojazdu z podpórki i przemieszczenie go przy unieruchomionym silniku, podparcie pojazdu na podpórce.</vt:lpstr>
      <vt:lpstr>Uruchamianie silnika (SUZUKI GLADIUS)</vt:lpstr>
      <vt:lpstr>Prezentacja programu PowerPoint</vt:lpstr>
      <vt:lpstr>Poziom oleju w silniku (SUZUKI SV)</vt:lpstr>
      <vt:lpstr>Poziom płynu chłodzącego (SUZUKI SV)</vt:lpstr>
      <vt:lpstr>Zbiornik wyrównawczy płynu chłodzącego z oznaczeniami</vt:lpstr>
      <vt:lpstr>Poziom płynu hamulcowego - przód  (SUZUKI SV)</vt:lpstr>
      <vt:lpstr>Poziom płynu hamulcowego – tył (SUZUKI SV)</vt:lpstr>
      <vt:lpstr>Działanie sygnału dźwiękowego (SUZUKI SV)</vt:lpstr>
      <vt:lpstr>Działanie świateł pozycyjnych (SUZUKI SV)</vt:lpstr>
      <vt:lpstr>Światło pozycyjne – przód            (SUZUKI SV) </vt:lpstr>
      <vt:lpstr>Światło pozycyjne – tył (SUZUKI SV) </vt:lpstr>
      <vt:lpstr>Działanie świateł mijania (SUZUKI SV)</vt:lpstr>
      <vt:lpstr>Światła mijania (SUZUKI SV)</vt:lpstr>
      <vt:lpstr>Działanie świateł drogowych (SUZUKI SV)</vt:lpstr>
      <vt:lpstr>Przełącznik świateł (SUZUKI SV)</vt:lpstr>
      <vt:lpstr>Światło drogowe (SUZUKI SV) </vt:lpstr>
      <vt:lpstr>Działanie świateł hamowania „ STOP „ (SUZUKI SV) </vt:lpstr>
      <vt:lpstr>Umiejscowienie dźwigni hamulca koła przedniego</vt:lpstr>
      <vt:lpstr>Umiejscowienie dźwigni hamulca koła tylnego</vt:lpstr>
      <vt:lpstr>Światło „ STOP „ (SUZUKI SV)</vt:lpstr>
      <vt:lpstr>Działanie świateł kierunkowskazów (SUZUKI SV) </vt:lpstr>
      <vt:lpstr>Kierunkowskazy (SUZUKI SV)</vt:lpstr>
      <vt:lpstr>Kierunkowskazy-przód (SUZUKI SV)</vt:lpstr>
      <vt:lpstr>Kierunkowskazy-tył (SAUZUKI SV) </vt:lpstr>
      <vt:lpstr>Działanie świateł awaryjnych (SUZUKI SV)</vt:lpstr>
      <vt:lpstr>Światła awaryjne przód (SUZUKI SV) </vt:lpstr>
      <vt:lpstr>Światła awaryjne tył (SUZUKI SV) </vt:lpstr>
      <vt:lpstr>Sprawdzenie stanu łańcucha (SUZUKI SV)</vt:lpstr>
      <vt:lpstr>Zdjęcie pojazdu z podpórki i przemieszczenie go przy unieruchomionym silniku, podparcie pojazdu na podpórce.</vt:lpstr>
      <vt:lpstr>Uruchamianie silnika (SUZUKI GLADIUS/SV)</vt:lpstr>
    </vt:vector>
  </TitlesOfParts>
  <Company>User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Suzuki Gladius</dc:title>
  <dc:creator>User</dc:creator>
  <cp:lastModifiedBy>Dariusz Kubinski</cp:lastModifiedBy>
  <cp:revision>107</cp:revision>
  <dcterms:created xsi:type="dcterms:W3CDTF">2013-02-28T17:53:50Z</dcterms:created>
  <dcterms:modified xsi:type="dcterms:W3CDTF">2017-09-11T10:43:51Z</dcterms:modified>
</cp:coreProperties>
</file>